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59"/>
  </p:notesMasterIdLst>
  <p:sldIdLst>
    <p:sldId id="262" r:id="rId5"/>
    <p:sldId id="324" r:id="rId6"/>
    <p:sldId id="374" r:id="rId7"/>
    <p:sldId id="1962" r:id="rId8"/>
    <p:sldId id="1989" r:id="rId9"/>
    <p:sldId id="1986" r:id="rId10"/>
    <p:sldId id="1999" r:id="rId11"/>
    <p:sldId id="2000" r:id="rId12"/>
    <p:sldId id="2001" r:id="rId13"/>
    <p:sldId id="2002" r:id="rId14"/>
    <p:sldId id="1987" r:id="rId15"/>
    <p:sldId id="2004" r:id="rId16"/>
    <p:sldId id="2003" r:id="rId17"/>
    <p:sldId id="2005" r:id="rId18"/>
    <p:sldId id="2006" r:id="rId19"/>
    <p:sldId id="2007" r:id="rId20"/>
    <p:sldId id="2008" r:id="rId21"/>
    <p:sldId id="2009" r:id="rId22"/>
    <p:sldId id="383" r:id="rId23"/>
    <p:sldId id="2010" r:id="rId24"/>
    <p:sldId id="2011" r:id="rId25"/>
    <p:sldId id="2012" r:id="rId26"/>
    <p:sldId id="2013" r:id="rId27"/>
    <p:sldId id="2015" r:id="rId28"/>
    <p:sldId id="2016" r:id="rId29"/>
    <p:sldId id="2017" r:id="rId30"/>
    <p:sldId id="2018" r:id="rId31"/>
    <p:sldId id="2019" r:id="rId32"/>
    <p:sldId id="2020" r:id="rId33"/>
    <p:sldId id="2021" r:id="rId34"/>
    <p:sldId id="2022" r:id="rId35"/>
    <p:sldId id="2023" r:id="rId36"/>
    <p:sldId id="1988" r:id="rId37"/>
    <p:sldId id="1990" r:id="rId38"/>
    <p:sldId id="1992" r:id="rId39"/>
    <p:sldId id="2024" r:id="rId40"/>
    <p:sldId id="2025" r:id="rId41"/>
    <p:sldId id="2027" r:id="rId42"/>
    <p:sldId id="275" r:id="rId43"/>
    <p:sldId id="2028" r:id="rId44"/>
    <p:sldId id="1993" r:id="rId45"/>
    <p:sldId id="2031" r:id="rId46"/>
    <p:sldId id="2035" r:id="rId47"/>
    <p:sldId id="2032" r:id="rId48"/>
    <p:sldId id="2034" r:id="rId49"/>
    <p:sldId id="2033" r:id="rId50"/>
    <p:sldId id="2036" r:id="rId51"/>
    <p:sldId id="2037" r:id="rId52"/>
    <p:sldId id="2029" r:id="rId53"/>
    <p:sldId id="2026" r:id="rId54"/>
    <p:sldId id="2038" r:id="rId55"/>
    <p:sldId id="318" r:id="rId56"/>
    <p:sldId id="2030" r:id="rId57"/>
    <p:sldId id="268" r:id="rId58"/>
  </p:sldIdLst>
  <p:sldSz cx="9144000" cy="5143500" type="screen16x9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02FD299-59DE-44D8-BF33-D16A195DD7F9}">
          <p14:sldIdLst>
            <p14:sldId id="262"/>
            <p14:sldId id="324"/>
            <p14:sldId id="374"/>
            <p14:sldId id="1962"/>
          </p14:sldIdLst>
        </p14:section>
        <p14:section name="Tendencias actuales" id="{6A094D81-697F-4845-81E5-6858165D0DA5}">
          <p14:sldIdLst>
            <p14:sldId id="1989"/>
            <p14:sldId id="1986"/>
            <p14:sldId id="1999"/>
            <p14:sldId id="2000"/>
            <p14:sldId id="2001"/>
          </p14:sldIdLst>
        </p14:section>
        <p14:section name="Recursos y fuentes" id="{0AA6C6E8-A38F-4951-984C-CEA2AF00D559}">
          <p14:sldIdLst>
            <p14:sldId id="2002"/>
            <p14:sldId id="1987"/>
            <p14:sldId id="2004"/>
            <p14:sldId id="2003"/>
          </p14:sldIdLst>
        </p14:section>
        <p14:section name="Animaciones" id="{1125A8F7-A6C4-4FB9-A0DB-A055266C708A}">
          <p14:sldIdLst>
            <p14:sldId id="2005"/>
            <p14:sldId id="2006"/>
            <p14:sldId id="2007"/>
            <p14:sldId id="2008"/>
            <p14:sldId id="2009"/>
            <p14:sldId id="383"/>
            <p14:sldId id="2010"/>
            <p14:sldId id="2011"/>
            <p14:sldId id="2012"/>
            <p14:sldId id="2013"/>
          </p14:sldIdLst>
        </p14:section>
        <p14:section name="Lottie" id="{ABCC92CE-6EAA-4651-8F15-85351F5BF8AF}">
          <p14:sldIdLst>
            <p14:sldId id="2015"/>
            <p14:sldId id="2016"/>
            <p14:sldId id="2017"/>
            <p14:sldId id="2018"/>
          </p14:sldIdLst>
        </p14:section>
        <p14:section name="Gradientes" id="{082DCF71-A42F-4A86-88D7-7846AFC2CFED}">
          <p14:sldIdLst>
            <p14:sldId id="2019"/>
            <p14:sldId id="2020"/>
            <p14:sldId id="2021"/>
            <p14:sldId id="2022"/>
            <p14:sldId id="2023"/>
          </p14:sldIdLst>
        </p14:section>
        <p14:section name="Visual" id="{C0C3A72B-6B11-440B-8E0A-7DAEF1B30702}">
          <p14:sldIdLst>
            <p14:sldId id="1988"/>
            <p14:sldId id="1990"/>
            <p14:sldId id="1992"/>
            <p14:sldId id="2024"/>
            <p14:sldId id="2025"/>
          </p14:sldIdLst>
        </p14:section>
        <p14:section name="SkiaSharp" id="{A2CC4D09-7F32-4BC5-9E1B-A6BB7BFE5011}">
          <p14:sldIdLst>
            <p14:sldId id="2027"/>
            <p14:sldId id="275"/>
            <p14:sldId id="2028"/>
            <p14:sldId id="1993"/>
          </p14:sldIdLst>
        </p14:section>
        <p14:section name="Nuevos controles" id="{B4E0414E-EA49-4367-B319-D2B47683922B}">
          <p14:sldIdLst>
            <p14:sldId id="2031"/>
            <p14:sldId id="2035"/>
            <p14:sldId id="2032"/>
            <p14:sldId id="2034"/>
            <p14:sldId id="2033"/>
            <p14:sldId id="2036"/>
            <p14:sldId id="2037"/>
          </p14:sldIdLst>
        </p14:section>
        <p14:section name="Librerías de terceros" id="{D5D7A19D-4B97-406C-B247-4544F19B900D}">
          <p14:sldIdLst>
            <p14:sldId id="2029"/>
            <p14:sldId id="2026"/>
            <p14:sldId id="2038"/>
          </p14:sldIdLst>
        </p14:section>
        <p14:section name="Cierre" id="{F35D46E3-B27D-447F-8A9A-1E38778A54FC}">
          <p14:sldIdLst>
            <p14:sldId id="318"/>
            <p14:sldId id="203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1B28"/>
    <a:srgbClr val="F5D1A9"/>
    <a:srgbClr val="F79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99"/>
    <p:restoredTop sz="50000"/>
  </p:normalViewPr>
  <p:slideViewPr>
    <p:cSldViewPr snapToGrid="0" snapToObjects="1">
      <p:cViewPr varScale="1">
        <p:scale>
          <a:sx n="213" d="100"/>
          <a:sy n="213" d="100"/>
        </p:scale>
        <p:origin x="192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56A9A-4BAE-FD47-BB3C-7835DCE68FCA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2ADF4-A534-6449-9CBB-71456C9C3EC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694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81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2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2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15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3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airbnb</a:t>
            </a:r>
            <a:r>
              <a:rPr lang="en-US" dirty="0"/>
              <a:t>/</a:t>
            </a:r>
            <a:r>
              <a:rPr lang="en-US" dirty="0" err="1"/>
              <a:t>lottie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/martijn00/</a:t>
            </a:r>
            <a:r>
              <a:rPr lang="en-US" dirty="0" err="1"/>
              <a:t>LottieXamarin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7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13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74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04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7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5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3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2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81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53CEE-62DC-1043-B7A1-C293DA72E5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5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en-US" sz="1400" dirty="0"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59DFEC3-DDF1-47FC-A429-F37F4C3966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4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2ADF4-A534-6449-9CBB-71456C9C3EC9}" type="slidenum">
              <a:rPr lang="es-ES_tradnl" smtClean="0"/>
              <a:t>54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276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7C1A6-3F6E-4A0C-A01A-2F04D27288E6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8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58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3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6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5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673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126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79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15311" y="891883"/>
            <a:ext cx="5826763" cy="1379224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0A79D2"/>
                </a:solidFill>
              </a:defRPr>
            </a:lvl1pPr>
            <a:lvl2pPr marL="252054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20091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7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588125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56162" marR="0" indent="0" algn="l" defTabSz="68575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324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3529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01931" y="1165585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176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07124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186" y="1226922"/>
            <a:ext cx="2016956" cy="3698277"/>
          </a:xfrm>
        </p:spPr>
        <p:txBody>
          <a:bodyPr>
            <a:noAutofit/>
          </a:bodyPr>
          <a:lstStyle>
            <a:lvl1pPr marL="252109" indent="-252109">
              <a:buNone/>
              <a:defRPr kumimoji="0" lang="en-US" sz="176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721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10019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891883"/>
            <a:ext cx="4033911" cy="181177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6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3" indent="0">
              <a:buNone/>
              <a:tabLst/>
              <a:defRPr sz="1471"/>
            </a:lvl3pPr>
            <a:lvl4pPr marL="338432" indent="0">
              <a:buNone/>
              <a:defRPr/>
            </a:lvl4pPr>
            <a:lvl5pPr marL="50414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3"/>
            <a:ext cx="4033911" cy="181177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6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383" indent="0">
              <a:buNone/>
              <a:tabLst/>
              <a:defRPr sz="1471"/>
            </a:lvl3pPr>
            <a:lvl4pPr marL="338432" indent="0">
              <a:buNone/>
              <a:defRPr/>
            </a:lvl4pPr>
            <a:lvl5pPr marL="50414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3008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89510"/>
          </a:xfrm>
        </p:spPr>
        <p:txBody>
          <a:bodyPr>
            <a:sp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19722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9"/>
            <a:ext cx="8263890" cy="141936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46" indent="0">
              <a:buNone/>
              <a:defRPr/>
            </a:lvl2pPr>
            <a:lvl3pPr marL="342892" indent="0">
              <a:buNone/>
              <a:defRPr/>
            </a:lvl3pPr>
            <a:lvl4pPr marL="514337" indent="0">
              <a:buNone/>
              <a:defRPr/>
            </a:lvl4pPr>
            <a:lvl5pPr marL="68578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6993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vert="horz" lIns="137160" tIns="109728" rIns="137160" bIns="109728" rtlCol="0" anchor="t" anchorCtr="0">
            <a:noAutofit/>
          </a:bodyPr>
          <a:lstStyle>
            <a:lvl1pPr>
              <a:defRPr lang="en-US" cap="none" spc="0" dirty="0">
                <a:ln>
                  <a:noFill/>
                </a:ln>
                <a:solidFill>
                  <a:schemeClr val="accent5"/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7194959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891881"/>
            <a:ext cx="4033911" cy="1407753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1"/>
            <a:ext cx="4033911" cy="1407753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63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541480"/>
          </a:xfrm>
        </p:spPr>
        <p:txBody>
          <a:bodyPr/>
          <a:lstStyle>
            <a:lvl2pPr marL="574565" indent="-114278">
              <a:defRPr/>
            </a:lvl2pPr>
            <a:lvl3pPr marL="1028502" indent="-114278">
              <a:defRPr/>
            </a:lvl3pPr>
            <a:lvl4pPr marL="1488789" indent="-114278">
              <a:defRPr/>
            </a:lvl4pPr>
            <a:lvl5pPr marL="1942727" indent="-114278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2" indent="0">
              <a:buNone/>
              <a:defRPr sz="1200">
                <a:solidFill>
                  <a:schemeClr val="tx1"/>
                </a:solidFill>
              </a:defRPr>
            </a:lvl2pPr>
            <a:lvl3pPr marL="342835" indent="0">
              <a:buNone/>
              <a:defRPr sz="1200">
                <a:solidFill>
                  <a:schemeClr val="tx1"/>
                </a:solidFill>
              </a:defRPr>
            </a:lvl3pPr>
            <a:lvl4pPr marL="517425" indent="0">
              <a:buNone/>
              <a:defRPr sz="1200">
                <a:solidFill>
                  <a:schemeClr val="tx1"/>
                </a:solidFill>
              </a:defRPr>
            </a:lvl4pPr>
            <a:lvl5pPr marL="685668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8"/>
          </p:nvPr>
        </p:nvSpPr>
        <p:spPr>
          <a:xfrm>
            <a:off x="1927535" y="4760804"/>
            <a:ext cx="1098755" cy="138503"/>
          </a:xfrm>
          <a:prstGeom prst="rect">
            <a:avLst/>
          </a:prstGeom>
        </p:spPr>
        <p:txBody>
          <a:bodyPr/>
          <a:lstStyle/>
          <a:p>
            <a:fld id="{6DD3B76A-C5DE-4B9A-BEAE-BBF0DC17AAA8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>
          <a:xfrm>
            <a:off x="698911" y="4760806"/>
            <a:ext cx="1228623" cy="13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>
          <a:xfrm>
            <a:off x="457201" y="4760804"/>
            <a:ext cx="228926" cy="13850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206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17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784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26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246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904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26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719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54D82-3A64-5548-A478-6A05F87958C3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B3BC-61AD-1F45-AC82-83B3624E2D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054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api/type/Xamarin.Forms.ViewExtension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xamarin.com/api/type/Xamarin.Forms.View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marin/Xamarin.Forms/issues/423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.ms/blogs/jsuare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hyperlink" Target="mailto:javiersuarezruiz@Hotmail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marin/Xamarin.Forms/issues/603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mpaoloGabba/Xamarin.Plugin.SharedTransition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jsuarezruiz/ArtNews" TargetMode="External"/><Relationship Id="rId4" Type="http://schemas.openxmlformats.org/officeDocument/2006/relationships/image" Target="../media/image2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sthewissen/KickassUI.Chamele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marin/Xamarin.Forms/issues/729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phillpotts/DayVsNigh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Xamarin.Forms.Pancake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ossGeeks/PaymentUISample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kphillpotts" TargetMode="External"/><Relationship Id="rId4" Type="http://schemas.openxmlformats.org/officeDocument/2006/relationships/image" Target="../media/image29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vidortinau/Xappy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amarin/Xamarin.Forms/wiki/Feature-Roadmap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es/create/color-wheel/?red=a" TargetMode="External"/><Relationship Id="rId2" Type="http://schemas.openxmlformats.org/officeDocument/2006/relationships/hyperlink" Target="https://dribbble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hyperlink" Target="https://www.myfonts.com/WhatTheFont/" TargetMode="External"/><Relationship Id="rId4" Type="http://schemas.openxmlformats.org/officeDocument/2006/relationships/hyperlink" Target="https://www.materialpalett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awesome-xamarin-forms" TargetMode="External"/><Relationship Id="rId2" Type="http://schemas.openxmlformats.org/officeDocument/2006/relationships/hyperlink" Target="https://github.com/jsuarezruiz/xamarin-forms-goodlooking-UI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30"/>
          <p:cNvSpPr>
            <a:spLocks noEditPoints="1"/>
          </p:cNvSpPr>
          <p:nvPr/>
        </p:nvSpPr>
        <p:spPr bwMode="auto">
          <a:xfrm>
            <a:off x="245280" y="194466"/>
            <a:ext cx="1010456" cy="643734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CuadroTexto 12"/>
          <p:cNvSpPr txBox="1"/>
          <p:nvPr/>
        </p:nvSpPr>
        <p:spPr>
          <a:xfrm>
            <a:off x="685366" y="1605603"/>
            <a:ext cx="7773282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5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Crear interfaces atractivas con</a:t>
            </a:r>
          </a:p>
          <a:p>
            <a:pPr algn="ctr"/>
            <a:r>
              <a:rPr lang="es-ES_tradnl" sz="3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XAMARIN.FORMS</a:t>
            </a:r>
            <a:endParaRPr lang="es-ES_tradnl" sz="5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69819" y="3989381"/>
            <a:ext cx="8760952" cy="1154119"/>
            <a:chOff x="269819" y="3989381"/>
            <a:chExt cx="8760952" cy="1154119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19" y="4286112"/>
              <a:ext cx="3121773" cy="85738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926" y="4028916"/>
              <a:ext cx="1445000" cy="48166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3081" y="4533330"/>
              <a:ext cx="1277690" cy="44294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681" y="3989381"/>
              <a:ext cx="1529274" cy="72542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89" y="4656103"/>
              <a:ext cx="1237693" cy="43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9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Recursos, fuentes y estilos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La clave para personalizar</a:t>
            </a:r>
          </a:p>
        </p:txBody>
      </p:sp>
    </p:spTree>
    <p:extLst>
      <p:ext uri="{BB962C8B-B14F-4D97-AF65-F5344CB8AC3E}">
        <p14:creationId xmlns:p14="http://schemas.microsoft.com/office/powerpoint/2010/main" val="364344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694" y="1002723"/>
            <a:ext cx="8365377" cy="392928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Podemos </a:t>
            </a:r>
            <a:r>
              <a:rPr lang="en-US" sz="2400" dirty="0" err="1"/>
              <a:t>organizar</a:t>
            </a:r>
            <a:r>
              <a:rPr lang="en-US" sz="2400" dirty="0"/>
              <a:t> los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recursos</a:t>
            </a:r>
            <a:r>
              <a:rPr lang="en-US" sz="2400" dirty="0"/>
              <a:t> y </a:t>
            </a:r>
            <a:r>
              <a:rPr lang="en-US" sz="2400" dirty="0" err="1"/>
              <a:t>estilos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diccionarios</a:t>
            </a:r>
            <a:r>
              <a:rPr lang="en-US" sz="2400" dirty="0"/>
              <a:t> de </a:t>
            </a:r>
            <a:r>
              <a:rPr lang="en-US" sz="2400" dirty="0" err="1"/>
              <a:t>recursos</a:t>
            </a:r>
            <a:r>
              <a:rPr lang="en-US" sz="2400" dirty="0"/>
              <a:t>. La gestion de </a:t>
            </a:r>
            <a:r>
              <a:rPr lang="en-US" sz="2400" dirty="0" err="1"/>
              <a:t>temas</a:t>
            </a:r>
            <a:r>
              <a:rPr lang="en-US" sz="2400" dirty="0"/>
              <a:t> es </a:t>
            </a:r>
            <a:r>
              <a:rPr lang="en-US" sz="2400" dirty="0" err="1"/>
              <a:t>sencilla</a:t>
            </a:r>
            <a:r>
              <a:rPr lang="en-US" sz="2400" dirty="0"/>
              <a:t>, </a:t>
            </a:r>
            <a:r>
              <a:rPr lang="en-US" sz="2400" dirty="0" err="1"/>
              <a:t>basta</a:t>
            </a:r>
            <a:r>
              <a:rPr lang="en-US" sz="2400" dirty="0"/>
              <a:t> con </a:t>
            </a:r>
            <a:r>
              <a:rPr lang="en-US" sz="2400" dirty="0" err="1"/>
              <a:t>contar</a:t>
            </a:r>
            <a:r>
              <a:rPr lang="en-US" sz="2400" dirty="0"/>
              <a:t> con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diccionarios</a:t>
            </a:r>
            <a:r>
              <a:rPr lang="en-US" sz="2400" dirty="0"/>
              <a:t> de </a:t>
            </a:r>
            <a:r>
              <a:rPr lang="en-US" sz="2400" dirty="0" err="1"/>
              <a:t>recursos</a:t>
            </a:r>
            <a:r>
              <a:rPr lang="en-US" sz="2400" dirty="0"/>
              <a:t> con los </a:t>
            </a:r>
            <a:r>
              <a:rPr lang="en-US" sz="2400" dirty="0" err="1"/>
              <a:t>recursos</a:t>
            </a:r>
            <a:r>
              <a:rPr lang="en-US" sz="2400" dirty="0"/>
              <a:t> </a:t>
            </a:r>
            <a:r>
              <a:rPr lang="en-US" sz="2400" dirty="0" err="1"/>
              <a:t>específicos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caso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Podemos </a:t>
            </a:r>
            <a:r>
              <a:rPr lang="en-US" sz="2400" dirty="0" err="1"/>
              <a:t>cambiar</a:t>
            </a:r>
            <a:r>
              <a:rPr lang="en-US" sz="2400" dirty="0"/>
              <a:t> de </a:t>
            </a:r>
            <a:r>
              <a:rPr lang="en-US" sz="2400" dirty="0" err="1"/>
              <a:t>tema</a:t>
            </a:r>
            <a:r>
              <a:rPr lang="en-US" sz="2400" dirty="0"/>
              <a:t> </a:t>
            </a:r>
            <a:r>
              <a:rPr lang="en-US" sz="2400" dirty="0" err="1"/>
              <a:t>facilmente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Cambiando</a:t>
            </a:r>
            <a:r>
              <a:rPr lang="en-US" sz="2400" dirty="0"/>
              <a:t> </a:t>
            </a:r>
            <a:r>
              <a:rPr lang="en-US" sz="2400" dirty="0" err="1"/>
              <a:t>dinamicamente</a:t>
            </a:r>
            <a:r>
              <a:rPr lang="en-US" sz="2400" dirty="0"/>
              <a:t> los </a:t>
            </a:r>
            <a:r>
              <a:rPr lang="en-US" sz="2400" dirty="0" err="1"/>
              <a:t>estilos</a:t>
            </a:r>
            <a:r>
              <a:rPr lang="en-US" sz="2400" dirty="0"/>
              <a:t> de la App y </a:t>
            </a:r>
            <a:r>
              <a:rPr lang="en-US" sz="2400" dirty="0" err="1"/>
              <a:t>aplicando</a:t>
            </a:r>
            <a:r>
              <a:rPr lang="en-US" sz="2400" dirty="0"/>
              <a:t> los </a:t>
            </a:r>
            <a:r>
              <a:rPr lang="en-US" sz="2400" dirty="0" err="1"/>
              <a:t>cambios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la UI.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Diccionario</a:t>
            </a:r>
            <a:r>
              <a:rPr lang="en-US" dirty="0"/>
              <a:t> de </a:t>
            </a:r>
            <a:r>
              <a:rPr lang="en-US" dirty="0" err="1"/>
              <a:t>recursos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BC4FF94-4BCA-445A-804C-FBA8E2C46803}"/>
              </a:ext>
            </a:extLst>
          </p:cNvPr>
          <p:cNvSpPr/>
          <p:nvPr/>
        </p:nvSpPr>
        <p:spPr>
          <a:xfrm>
            <a:off x="576694" y="3352466"/>
            <a:ext cx="8367116" cy="7155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Application.Current.Resources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new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LightTheme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Application.Current.Resources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new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DarkTheme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213191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tamaños</a:t>
            </a:r>
            <a:r>
              <a:rPr lang="en-US" dirty="0"/>
              <a:t> de </a:t>
            </a:r>
            <a:r>
              <a:rPr lang="en-US" dirty="0" err="1"/>
              <a:t>fuentes</a:t>
            </a:r>
            <a:r>
              <a:rPr lang="en-US" dirty="0"/>
              <a:t> (a11y)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BF5FA1A-DFE4-4F63-A534-54F761C8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17" y="1006187"/>
            <a:ext cx="6030167" cy="36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1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754126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Cambiando de tema al vuelo!</a:t>
            </a:r>
          </a:p>
          <a:p>
            <a:r>
              <a:rPr lang="es-ES" sz="2000" dirty="0" err="1">
                <a:solidFill>
                  <a:schemeClr val="bg1"/>
                </a:solidFill>
              </a:rPr>
              <a:t>Xappy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5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Animaciones y transiciones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Sensación de fluidez y continuidad</a:t>
            </a:r>
          </a:p>
        </p:txBody>
      </p:sp>
    </p:spTree>
    <p:extLst>
      <p:ext uri="{BB962C8B-B14F-4D97-AF65-F5344CB8AC3E}">
        <p14:creationId xmlns:p14="http://schemas.microsoft.com/office/powerpoint/2010/main" val="107445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72" y="1042551"/>
            <a:ext cx="8225099" cy="2915157"/>
          </a:xfrm>
        </p:spPr>
        <p:txBody>
          <a:bodyPr/>
          <a:lstStyle/>
          <a:p>
            <a:pPr marL="0" indent="0">
              <a:buNone/>
            </a:pPr>
            <a:r>
              <a:rPr lang="es-ES" sz="2700" b="1" dirty="0" err="1">
                <a:latin typeface="Segoe UI Light (Títulos)"/>
              </a:rPr>
              <a:t>Xamarin.Foms</a:t>
            </a:r>
            <a:r>
              <a:rPr lang="es-ES" sz="2700" dirty="0">
                <a:latin typeface="Segoe UI Light (Títulos)"/>
              </a:rPr>
              <a:t> incluye una serie de métodos de extensión que nos permiten realizar una completa gestión de animaciones desde código C#.</a:t>
            </a:r>
          </a:p>
          <a:p>
            <a:pPr marL="0" indent="0">
              <a:buNone/>
            </a:pPr>
            <a:endParaRPr lang="es-ES" sz="2700" dirty="0">
              <a:latin typeface="Segoe UI Light (Títulos)"/>
            </a:endParaRPr>
          </a:p>
          <a:p>
            <a:pPr marL="0" indent="0">
              <a:buNone/>
            </a:pPr>
            <a:r>
              <a:rPr lang="es-ES" sz="2700" dirty="0">
                <a:latin typeface="Segoe UI Light (Títulos)"/>
              </a:rPr>
              <a:t>Por un lado, tenemos disponibles una serie de </a:t>
            </a:r>
            <a:r>
              <a:rPr lang="es-ES" sz="2700" b="1" dirty="0">
                <a:latin typeface="Segoe UI Light (Títulos)"/>
                <a:hlinkClick r:id="rId3"/>
              </a:rPr>
              <a:t>animaciones predefinidas</a:t>
            </a:r>
            <a:r>
              <a:rPr lang="es-ES" sz="2700" dirty="0">
                <a:latin typeface="Segoe UI Light (Títulos)"/>
              </a:rPr>
              <a:t> disponibles como métodos de extensión para elementos de tipo </a:t>
            </a:r>
            <a:r>
              <a:rPr lang="es-ES" sz="2700" dirty="0">
                <a:latin typeface="Segoe UI Light (Títulos)"/>
                <a:hlinkClick r:id="rId4"/>
              </a:rPr>
              <a:t>View</a:t>
            </a:r>
            <a:r>
              <a:rPr lang="es-ES" sz="2700" dirty="0">
                <a:latin typeface="Segoe UI Light (Títulos)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411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42551"/>
            <a:ext cx="8313422" cy="3724609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métodos de extensión a utilizar son:</a:t>
            </a:r>
          </a:p>
          <a:p>
            <a:r>
              <a:rPr lang="es-ES" sz="1800" i="1" dirty="0" err="1"/>
              <a:t>FadeTo</a:t>
            </a:r>
            <a:r>
              <a:rPr lang="es-ES" sz="1800" dirty="0"/>
              <a:t>: Podemos animar la </a:t>
            </a:r>
            <a:r>
              <a:rPr lang="es-ES" sz="1800" b="1" dirty="0"/>
              <a:t>opacidad</a:t>
            </a:r>
            <a:r>
              <a:rPr lang="es-ES" sz="1800" dirty="0"/>
              <a:t> de un elemento visual.</a:t>
            </a:r>
          </a:p>
          <a:p>
            <a:r>
              <a:rPr lang="es-ES" sz="1800" i="1" dirty="0" err="1"/>
              <a:t>RelRotateTo</a:t>
            </a:r>
            <a:r>
              <a:rPr lang="es-ES" sz="1800" dirty="0"/>
              <a:t>: Podemos especificar un ángulo de </a:t>
            </a:r>
            <a:r>
              <a:rPr lang="es-ES" sz="1800" b="1" dirty="0"/>
              <a:t>rotación</a:t>
            </a:r>
            <a:r>
              <a:rPr lang="es-ES" sz="1800" dirty="0"/>
              <a:t> para realizar transformaciones de rotación.</a:t>
            </a:r>
          </a:p>
          <a:p>
            <a:r>
              <a:rPr lang="es-ES" sz="1800" i="1" dirty="0" err="1"/>
              <a:t>RelScaleTo</a:t>
            </a:r>
            <a:r>
              <a:rPr lang="es-ES" sz="1800" dirty="0"/>
              <a:t>: Transformación de </a:t>
            </a:r>
            <a:r>
              <a:rPr lang="es-ES" sz="1800" b="1" dirty="0"/>
              <a:t>escalado</a:t>
            </a:r>
            <a:r>
              <a:rPr lang="es-ES" sz="1800" dirty="0"/>
              <a:t>.</a:t>
            </a:r>
          </a:p>
          <a:p>
            <a:r>
              <a:rPr lang="es-ES" sz="1800" i="1" dirty="0" err="1"/>
              <a:t>RotateTo</a:t>
            </a:r>
            <a:r>
              <a:rPr lang="es-ES" sz="1800" dirty="0"/>
              <a:t>: Transformación de rotación.</a:t>
            </a:r>
          </a:p>
          <a:p>
            <a:r>
              <a:rPr lang="es-ES" sz="1800" i="1" dirty="0" err="1"/>
              <a:t>RotateXTo</a:t>
            </a:r>
            <a:r>
              <a:rPr lang="es-ES" sz="1800" dirty="0"/>
              <a:t>: Transformación de rotación.</a:t>
            </a:r>
          </a:p>
          <a:p>
            <a:r>
              <a:rPr lang="es-ES" sz="1800" i="1" dirty="0" err="1"/>
              <a:t>RotateYTo</a:t>
            </a:r>
            <a:r>
              <a:rPr lang="es-ES" sz="1800" dirty="0"/>
              <a:t>: Transformación rotación.</a:t>
            </a:r>
          </a:p>
          <a:p>
            <a:r>
              <a:rPr lang="es-ES" sz="1800" i="1" dirty="0" err="1"/>
              <a:t>ScaleTo</a:t>
            </a:r>
            <a:r>
              <a:rPr lang="es-ES" sz="1800" dirty="0"/>
              <a:t>: Transformación de escalado.</a:t>
            </a:r>
          </a:p>
          <a:p>
            <a:r>
              <a:rPr lang="es-ES" sz="1800" i="1" dirty="0" err="1"/>
              <a:t>TranslateTo</a:t>
            </a:r>
            <a:r>
              <a:rPr lang="es-ES" sz="1800" dirty="0"/>
              <a:t>: Estableciendo las propiedades </a:t>
            </a:r>
            <a:r>
              <a:rPr lang="es-ES" sz="1800" dirty="0" err="1"/>
              <a:t>TranslationX</a:t>
            </a:r>
            <a:r>
              <a:rPr lang="es-ES" sz="1800" dirty="0"/>
              <a:t> y </a:t>
            </a:r>
            <a:r>
              <a:rPr lang="es-ES" sz="1800" dirty="0" err="1"/>
              <a:t>TranslationY</a:t>
            </a:r>
            <a:r>
              <a:rPr lang="es-ES" sz="1800" dirty="0"/>
              <a:t> podemos realizar </a:t>
            </a:r>
            <a:r>
              <a:rPr lang="es-ES" sz="1800" b="1" dirty="0"/>
              <a:t>traslaciones</a:t>
            </a:r>
            <a:r>
              <a:rPr lang="es-ES" sz="1800" dirty="0"/>
              <a:t> del elemento visual</a:t>
            </a:r>
            <a:r>
              <a:rPr lang="es-E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33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968147"/>
            <a:ext cx="4514851" cy="519151"/>
          </a:xfrm>
        </p:spPr>
        <p:txBody>
          <a:bodyPr/>
          <a:lstStyle/>
          <a:p>
            <a:pPr marL="0" indent="0">
              <a:buNone/>
            </a:pPr>
            <a:r>
              <a:rPr lang="es-ES" sz="2700" dirty="0"/>
              <a:t>Veamos un sencillo ejemplo:</a:t>
            </a:r>
          </a:p>
          <a:p>
            <a:endParaRPr lang="es-ES" sz="2700" dirty="0"/>
          </a:p>
          <a:p>
            <a:endParaRPr lang="es-ES" sz="2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Animaciones</a:t>
            </a:r>
            <a:endParaRPr lang="en-US" dirty="0"/>
          </a:p>
        </p:txBody>
      </p:sp>
      <p:pic>
        <p:nvPicPr>
          <p:cNvPr id="6" name="Imagen 5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845E73A5-E66A-4ED2-9BDF-514858DD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45" y="697267"/>
            <a:ext cx="2371725" cy="42291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03AD314-0C84-445E-A3AB-2A97C7276224}"/>
              </a:ext>
            </a:extLst>
          </p:cNvPr>
          <p:cNvSpPr/>
          <p:nvPr/>
        </p:nvSpPr>
        <p:spPr>
          <a:xfrm>
            <a:off x="628650" y="1487298"/>
            <a:ext cx="576335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(2, 1000,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PreDefinedBox.RotateTo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(75, 1000,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                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PreDefinedBox.ScaleTo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(1, 1000,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Easing.CubicInOut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CustomBox.Animate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Animation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", x =&gt;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CustomBox.BackgroundColor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Color.FromRgb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(x, 0, 1 - x);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CustomBox.Scale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1 + 1.1 * x;               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: 500);</a:t>
            </a:r>
          </a:p>
        </p:txBody>
      </p:sp>
    </p:spTree>
    <p:extLst>
      <p:ext uri="{BB962C8B-B14F-4D97-AF65-F5344CB8AC3E}">
        <p14:creationId xmlns:p14="http://schemas.microsoft.com/office/powerpoint/2010/main" val="232198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8920"/>
            <a:ext cx="8313422" cy="3580467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Pero…¿tenemos cubierta todas las posibilidades?.</a:t>
            </a:r>
          </a:p>
          <a:p>
            <a:pPr marL="0" indent="0">
              <a:buNone/>
            </a:pPr>
            <a:r>
              <a:rPr lang="es-ES" sz="1800" dirty="0"/>
              <a:t>Se pueden conseguir grandes resultados, pero podríamos tener más facilidades a la hora de trabajar desde XAML o crear animaciones más complejas. Por ese motivo, hay una </a:t>
            </a:r>
            <a:r>
              <a:rPr lang="es-ES" sz="1800" dirty="0" err="1"/>
              <a:t>Spec</a:t>
            </a:r>
            <a:r>
              <a:rPr lang="es-ES" sz="1800" dirty="0"/>
              <a:t> con conceptos como Storyboards, etc.</a:t>
            </a:r>
          </a:p>
          <a:p>
            <a:pPr marL="0" indent="0">
              <a:buNone/>
            </a:pPr>
            <a:r>
              <a:rPr lang="es-ES" sz="1800" dirty="0">
                <a:hlinkClick r:id="rId3"/>
              </a:rPr>
              <a:t>https://github.com/xamarin/Xamarin.Forms/issues/4233</a:t>
            </a:r>
            <a:endParaRPr lang="es-ES" sz="18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1800" dirty="0"/>
              <a:t>A día de hoy, podemos tener esta funcionalidad usando una librería externa, </a:t>
            </a:r>
            <a:r>
              <a:rPr lang="es-ES" sz="1800" b="1" dirty="0" err="1"/>
              <a:t>Xamanimation</a:t>
            </a:r>
            <a:r>
              <a:rPr lang="es-ES" sz="1800" dirty="0"/>
              <a:t>. Proporciona:</a:t>
            </a:r>
          </a:p>
          <a:p>
            <a:r>
              <a:rPr lang="es-ES" sz="1800" dirty="0"/>
              <a:t>Animaciones, Storyboards, etc. desde código C# y XAML.</a:t>
            </a:r>
          </a:p>
          <a:p>
            <a:r>
              <a:rPr lang="es-ES" sz="1800" dirty="0"/>
              <a:t>Animaciones progresivas.</a:t>
            </a:r>
          </a:p>
          <a:p>
            <a:r>
              <a:rPr lang="es-ES" sz="1800" dirty="0"/>
              <a:t>Transiciones de </a:t>
            </a:r>
            <a:r>
              <a:rPr lang="es-ES" sz="1800" dirty="0" err="1"/>
              <a:t>Layout</a:t>
            </a:r>
            <a:r>
              <a:rPr lang="es-ES" sz="1800" dirty="0"/>
              <a:t>.</a:t>
            </a:r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192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>
                <a:solidFill>
                  <a:schemeClr val="tx1"/>
                </a:solidFill>
              </a:rPr>
              <a:t>Animaciones</a:t>
            </a:r>
            <a:r>
              <a:rPr lang="en-US" sz="2700" dirty="0">
                <a:solidFill>
                  <a:schemeClr val="tx1"/>
                </a:solidFill>
              </a:rPr>
              <a:t> </a:t>
            </a:r>
            <a:r>
              <a:rPr lang="en-US" sz="2700" dirty="0" err="1">
                <a:solidFill>
                  <a:schemeClr val="tx1"/>
                </a:solidFill>
              </a:rPr>
              <a:t>progresivas</a:t>
            </a:r>
            <a:r>
              <a:rPr lang="en-US" sz="2700" dirty="0">
                <a:solidFill>
                  <a:schemeClr val="tx1"/>
                </a:solidFill>
              </a:rPr>
              <a:t> (</a:t>
            </a:r>
            <a:r>
              <a:rPr lang="en-US" sz="2700" dirty="0" err="1">
                <a:solidFill>
                  <a:schemeClr val="tx1"/>
                </a:solidFill>
              </a:rPr>
              <a:t>ScrollView</a:t>
            </a:r>
            <a:r>
              <a:rPr lang="en-US" sz="2700" dirty="0">
                <a:solidFill>
                  <a:schemeClr val="tx1"/>
                </a:solidFill>
              </a:rPr>
              <a:t>, </a:t>
            </a:r>
            <a:r>
              <a:rPr lang="en-US" sz="2700" dirty="0" err="1">
                <a:solidFill>
                  <a:schemeClr val="tx1"/>
                </a:solidFill>
              </a:rPr>
              <a:t>CarouselView</a:t>
            </a:r>
            <a:r>
              <a:rPr lang="en-US" sz="2700" dirty="0">
                <a:solidFill>
                  <a:schemeClr val="tx1"/>
                </a:solidFill>
              </a:rPr>
              <a:t>, etc.)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5AB9A4-8C7F-4EB6-B4ED-AC264B25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74" y="891882"/>
            <a:ext cx="2534196" cy="40344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FEA2CA-C732-499E-A521-17225DD3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865905"/>
            <a:ext cx="5587193" cy="35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0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97858" y="892122"/>
            <a:ext cx="4845953" cy="776623"/>
          </a:xfrm>
        </p:spPr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Engineer</a:t>
            </a:r>
            <a:r>
              <a:rPr lang="es-ES" dirty="0"/>
              <a:t> at Microsoft</a:t>
            </a:r>
          </a:p>
          <a:p>
            <a:r>
              <a:rPr lang="es-ES" dirty="0"/>
              <a:t>Xamarin.Forms Team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Javier Suárez Ruiz</a:t>
            </a:r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4097858" y="3282761"/>
            <a:ext cx="4631261" cy="1037656"/>
          </a:xfrm>
          <a:prstGeom prst="rect">
            <a:avLst/>
          </a:prstGeom>
        </p:spPr>
        <p:txBody>
          <a:bodyPr vert="horz" lIns="89630" tIns="0" rIns="89630" bIns="44816" rtlCol="0"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067" indent="-280067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Blog: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http://geeks.ms/blogs/jsuarez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pPr marL="280067" indent="-280067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Email: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javiersuarezruiz@hotmail.com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pPr marL="280067" indent="-280067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Twitter: @</a:t>
            </a:r>
            <a:r>
              <a:rPr lang="en-US" sz="2700" dirty="0" err="1">
                <a:solidFill>
                  <a:schemeClr val="bg2">
                    <a:lumMod val="25000"/>
                  </a:schemeClr>
                </a:solidFill>
              </a:rPr>
              <a:t>jsuarezruiz</a:t>
            </a: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71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754126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Animaciones progresivas, Storyboards y más!</a:t>
            </a:r>
          </a:p>
          <a:p>
            <a:r>
              <a:rPr lang="es-ES" sz="2000" dirty="0" err="1">
                <a:solidFill>
                  <a:schemeClr val="bg1"/>
                </a:solidFill>
              </a:rPr>
              <a:t>Xappy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1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52942"/>
            <a:ext cx="5814261" cy="3516347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Actualmente, Xamarin.Forms no cuenta con transiciones (entre páginas, etc.). Sin embargo, hay una </a:t>
            </a:r>
            <a:r>
              <a:rPr lang="es-ES" sz="1800" dirty="0" err="1"/>
              <a:t>Spec</a:t>
            </a:r>
            <a:r>
              <a:rPr lang="es-ES" sz="1800" dirty="0"/>
              <a:t> (</a:t>
            </a:r>
            <a:r>
              <a:rPr lang="es-ES" sz="1800" dirty="0">
                <a:hlinkClick r:id="rId3"/>
              </a:rPr>
              <a:t>https://github.com/xamarin/Xamarin.Forms/issues/6033</a:t>
            </a:r>
            <a:r>
              <a:rPr lang="es-ES" sz="1800" dirty="0"/>
              <a:t>) donde se contemplan dos tipos de transiciones:</a:t>
            </a:r>
          </a:p>
          <a:p>
            <a:r>
              <a:rPr lang="es-ES" sz="1800" dirty="0"/>
              <a:t>Transiciones entre páginas: Las transiciones de páginas permiten navegar en el contenido con vida, con movimiento. </a:t>
            </a:r>
          </a:p>
          <a:p>
            <a:r>
              <a:rPr lang="es-ES" sz="1800" dirty="0"/>
              <a:t>Transiciones con elementos compartidos: Cuentas con un listado, pulsas sobre un elemento y se produce una transición a la página de detalle animando partes del elemento seleccionado. </a:t>
            </a:r>
          </a:p>
          <a:p>
            <a:pPr marL="0" indent="0">
              <a:buNone/>
            </a:pPr>
            <a:endParaRPr lang="es-ES" sz="2700" dirty="0">
              <a:latin typeface="Segoe UI Light (Títulos)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Transiciones</a:t>
            </a:r>
            <a:endParaRPr lang="en-US" dirty="0"/>
          </a:p>
        </p:txBody>
      </p:sp>
      <p:pic>
        <p:nvPicPr>
          <p:cNvPr id="7" name="Imagen 6" descr="Imagen que contiene exterior, captura de pantalla&#10;&#10;Descripción generada automáticamente">
            <a:extLst>
              <a:ext uri="{FF2B5EF4-FFF2-40B4-BE49-F238E27FC236}">
                <a16:creationId xmlns:a16="http://schemas.microsoft.com/office/drawing/2014/main" id="{F611DBD2-CDD4-41CC-8E2E-89212FEA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64" y="554508"/>
            <a:ext cx="2488147" cy="443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1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54581"/>
            <a:ext cx="5855972" cy="2042610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A día de hoy, se puede trabajar con transiciones en Xamarin.Forms usando la librería </a:t>
            </a:r>
            <a:r>
              <a:rPr lang="es-ES" sz="1800" dirty="0" err="1"/>
              <a:t>SharedTransitions</a:t>
            </a:r>
            <a:r>
              <a:rPr lang="es-ES" sz="1800" dirty="0"/>
              <a:t> (</a:t>
            </a:r>
            <a:r>
              <a:rPr lang="es-ES" sz="1800" dirty="0">
                <a:hlinkClick r:id="rId3"/>
              </a:rPr>
              <a:t>https://github.com/GiampaoloGabba/Xamarin.Plugin.SharedTransitions</a:t>
            </a:r>
            <a:r>
              <a:rPr lang="es-ES" sz="1800" dirty="0"/>
              <a:t>).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r>
              <a:rPr lang="es-ES" sz="1800" dirty="0"/>
              <a:t>Se pueden realizar tanto transiciones entre páginas, como “</a:t>
            </a:r>
            <a:r>
              <a:rPr lang="es-ES" sz="1800" dirty="0" err="1"/>
              <a:t>shared</a:t>
            </a:r>
            <a:r>
              <a:rPr lang="es-ES" sz="1800" dirty="0"/>
              <a:t> </a:t>
            </a:r>
            <a:r>
              <a:rPr lang="es-ES" sz="1800" dirty="0" err="1"/>
              <a:t>element</a:t>
            </a:r>
            <a:r>
              <a:rPr lang="es-ES" sz="1800" dirty="0"/>
              <a:t> </a:t>
            </a:r>
            <a:r>
              <a:rPr lang="es-ES" sz="1800" dirty="0" err="1"/>
              <a:t>transitions</a:t>
            </a:r>
            <a:r>
              <a:rPr lang="es-ES" sz="1800" dirty="0"/>
              <a:t>”.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Transiciones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C15ED6-EAAD-4E58-9CB6-4A587D795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21" y="362532"/>
            <a:ext cx="2457449" cy="456383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7DB067A-ACFA-4D0E-BE0C-BEF00188AA00}"/>
              </a:ext>
            </a:extLst>
          </p:cNvPr>
          <p:cNvSpPr/>
          <p:nvPr/>
        </p:nvSpPr>
        <p:spPr>
          <a:xfrm>
            <a:off x="628650" y="3356595"/>
            <a:ext cx="5763358" cy="5078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SharedTransitionNavigationPage.SetBackgroundAnimation</a:t>
            </a:r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</a:rPr>
              <a:t>(this, </a:t>
            </a:r>
            <a:r>
              <a:rPr lang="en-U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BackgroundAnimation.SlideFromTop</a:t>
            </a:r>
            <a:r>
              <a:rPr lang="en-US" sz="135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59376DF-B603-44CC-905A-E10695DBDB5C}"/>
              </a:ext>
            </a:extLst>
          </p:cNvPr>
          <p:cNvSpPr/>
          <p:nvPr/>
        </p:nvSpPr>
        <p:spPr>
          <a:xfrm>
            <a:off x="628650" y="4476244"/>
            <a:ext cx="4135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5"/>
              </a:rPr>
              <a:t>https://github.com/jsuarezruiz/ArtNews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63417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Transiciones entre páginas</a:t>
            </a:r>
          </a:p>
        </p:txBody>
      </p:sp>
    </p:spTree>
    <p:extLst>
      <p:ext uri="{BB962C8B-B14F-4D97-AF65-F5344CB8AC3E}">
        <p14:creationId xmlns:p14="http://schemas.microsoft.com/office/powerpoint/2010/main" val="1245657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 err="1">
                <a:solidFill>
                  <a:schemeClr val="bg1"/>
                </a:solidFill>
              </a:rPr>
              <a:t>Lottie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Animaciones de forma sencilla</a:t>
            </a:r>
          </a:p>
        </p:txBody>
      </p:sp>
    </p:spTree>
    <p:extLst>
      <p:ext uri="{BB962C8B-B14F-4D97-AF65-F5344CB8AC3E}">
        <p14:creationId xmlns:p14="http://schemas.microsoft.com/office/powerpoint/2010/main" val="901046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Lottie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2044"/>
            <a:ext cx="7117080" cy="2871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/>
              <a:t>Renderiza animaciones After Effects nativamente </a:t>
            </a:r>
            <a:r>
              <a:rPr lang="en-US" sz="2700" dirty="0" err="1"/>
              <a:t>en</a:t>
            </a:r>
            <a:r>
              <a:rPr lang="en-US" sz="2700" dirty="0"/>
              <a:t> Android, iOS, MacOS y </a:t>
            </a:r>
            <a:r>
              <a:rPr lang="en-US" sz="2700" dirty="0" err="1"/>
              <a:t>TvOS</a:t>
            </a:r>
            <a:r>
              <a:rPr lang="en-US" sz="2700" dirty="0"/>
              <a:t> para Xamarin</a:t>
            </a:r>
          </a:p>
          <a:p>
            <a:pPr marL="0" indent="0">
              <a:buNone/>
            </a:pPr>
            <a:r>
              <a:rPr lang="en-US" sz="2700" dirty="0"/>
              <a:t>Las animaciones se exportan </a:t>
            </a:r>
            <a:r>
              <a:rPr lang="en-US" sz="2700" dirty="0" err="1"/>
              <a:t>en</a:t>
            </a:r>
            <a:r>
              <a:rPr lang="en-US" sz="2700" dirty="0"/>
              <a:t> archivos Json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55" y="2429407"/>
            <a:ext cx="4776211" cy="23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5018" y="891883"/>
            <a:ext cx="5777893" cy="67403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Permite control absoluto de la animación (animar en bucle, pausar, continuar, etc.).</a:t>
            </a:r>
            <a:endParaRPr lang="es-ES" sz="2700" dirty="0">
              <a:latin typeface="Segoe UI Light (Títulos)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Lottie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44FD18-FC3D-49E4-983A-71B7726C73C6}"/>
              </a:ext>
            </a:extLst>
          </p:cNvPr>
          <p:cNvSpPr/>
          <p:nvPr/>
        </p:nvSpPr>
        <p:spPr>
          <a:xfrm>
            <a:off x="665018" y="1902929"/>
            <a:ext cx="5392882" cy="21698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lottie:AnimationView</a:t>
            </a:r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x:Name="LottieView"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Animation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=“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Heart.json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Loop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="False"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AutoPlay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="True"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PlaybackStartedCommand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PlayingCommand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PlaybackFinishedCommand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FinishedCommand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VerticalOptions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FillAndExpand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HorizontalOptions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FillAndExpand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 /&gt;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A9B7F1-CFCA-4DF2-9188-BD98C329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89" y="237392"/>
            <a:ext cx="2628605" cy="466871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D955EFE-1E01-4CAF-89E1-6C6EB72BF457}"/>
              </a:ext>
            </a:extLst>
          </p:cNvPr>
          <p:cNvSpPr/>
          <p:nvPr/>
        </p:nvSpPr>
        <p:spPr>
          <a:xfrm>
            <a:off x="628650" y="4270753"/>
            <a:ext cx="4738477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https://github.com/sthewissen/KickassUI.Chameleon</a:t>
            </a:r>
            <a:endParaRPr lang="es-ES" dirty="0"/>
          </a:p>
          <a:p>
            <a:endParaRPr lang="es-ES" sz="1350" dirty="0"/>
          </a:p>
        </p:txBody>
      </p:sp>
    </p:spTree>
    <p:extLst>
      <p:ext uri="{BB962C8B-B14F-4D97-AF65-F5344CB8AC3E}">
        <p14:creationId xmlns:p14="http://schemas.microsoft.com/office/powerpoint/2010/main" val="3147714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Usando </a:t>
            </a:r>
            <a:r>
              <a:rPr lang="es-ES" sz="2000" dirty="0" err="1">
                <a:solidFill>
                  <a:schemeClr val="bg1"/>
                </a:solidFill>
              </a:rPr>
              <a:t>Lottie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66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Gradientes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Una clara tendencia actual en diseño</a:t>
            </a:r>
          </a:p>
        </p:txBody>
      </p:sp>
    </p:spTree>
    <p:extLst>
      <p:ext uri="{BB962C8B-B14F-4D97-AF65-F5344CB8AC3E}">
        <p14:creationId xmlns:p14="http://schemas.microsoft.com/office/powerpoint/2010/main" val="77549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Gradientes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8299"/>
            <a:ext cx="8205537" cy="28710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700" dirty="0" err="1"/>
              <a:t>Actualmente</a:t>
            </a:r>
            <a:r>
              <a:rPr lang="en-US" sz="2700" dirty="0"/>
              <a:t> no se </a:t>
            </a:r>
            <a:r>
              <a:rPr lang="en-US" sz="2700" dirty="0" err="1"/>
              <a:t>pueden</a:t>
            </a:r>
            <a:r>
              <a:rPr lang="en-US" sz="2700" dirty="0"/>
              <a:t> </a:t>
            </a:r>
            <a:r>
              <a:rPr lang="en-US" sz="2700" dirty="0" err="1"/>
              <a:t>crear</a:t>
            </a:r>
            <a:r>
              <a:rPr lang="en-US" sz="2700" dirty="0"/>
              <a:t> </a:t>
            </a:r>
            <a:r>
              <a:rPr lang="en-US" sz="2700" dirty="0" err="1"/>
              <a:t>gradientes</a:t>
            </a:r>
            <a:r>
              <a:rPr lang="en-US" sz="2700" dirty="0"/>
              <a:t> </a:t>
            </a:r>
            <a:r>
              <a:rPr lang="en-US" sz="2700" dirty="0" err="1"/>
              <a:t>en</a:t>
            </a:r>
            <a:r>
              <a:rPr lang="en-US" sz="2700" dirty="0"/>
              <a:t> Xamarin.Forms sin </a:t>
            </a:r>
            <a:r>
              <a:rPr lang="en-US" sz="2700" dirty="0" err="1"/>
              <a:t>utilizar</a:t>
            </a:r>
            <a:r>
              <a:rPr lang="en-US" sz="2700" dirty="0"/>
              <a:t> </a:t>
            </a:r>
            <a:r>
              <a:rPr lang="en-US" sz="2700" dirty="0" err="1"/>
              <a:t>alguna</a:t>
            </a:r>
            <a:r>
              <a:rPr lang="en-US" sz="2700" dirty="0"/>
              <a:t> </a:t>
            </a:r>
            <a:r>
              <a:rPr lang="en-US" sz="2700" dirty="0" err="1"/>
              <a:t>librería</a:t>
            </a:r>
            <a:r>
              <a:rPr lang="en-US" sz="2700" dirty="0"/>
              <a:t> externa. Sin embargo, hay una Spec que </a:t>
            </a:r>
            <a:r>
              <a:rPr lang="en-US" sz="2700" dirty="0" err="1"/>
              <a:t>cubre</a:t>
            </a:r>
            <a:r>
              <a:rPr lang="en-US" sz="2700" dirty="0"/>
              <a:t> </a:t>
            </a:r>
            <a:r>
              <a:rPr lang="en-US" sz="2700" dirty="0" err="1"/>
              <a:t>todo</a:t>
            </a:r>
            <a:r>
              <a:rPr lang="en-US" sz="2700" dirty="0"/>
              <a:t> lo </a:t>
            </a:r>
            <a:r>
              <a:rPr lang="en-US" sz="2700" dirty="0" err="1"/>
              <a:t>necesario</a:t>
            </a:r>
            <a:r>
              <a:rPr lang="en-US" sz="2700" dirty="0"/>
              <a:t>: </a:t>
            </a:r>
            <a:r>
              <a:rPr lang="en-US" sz="2700" dirty="0">
                <a:hlinkClick r:id="rId3"/>
              </a:rPr>
              <a:t>https://github.com/xamarin/Xamarin.Forms/issues/7293</a:t>
            </a:r>
            <a:endParaRPr lang="en-US" sz="2700" dirty="0"/>
          </a:p>
          <a:p>
            <a:pPr marL="0" indent="0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Para </a:t>
            </a:r>
            <a:r>
              <a:rPr lang="en-US" sz="2700" dirty="0" err="1"/>
              <a:t>trabajar</a:t>
            </a:r>
            <a:r>
              <a:rPr lang="en-US" sz="2700" dirty="0"/>
              <a:t> con gradients hoy día, es </a:t>
            </a:r>
            <a:r>
              <a:rPr lang="en-US" sz="2700" dirty="0" err="1"/>
              <a:t>posible</a:t>
            </a:r>
            <a:r>
              <a:rPr lang="en-US" sz="2700" dirty="0"/>
              <a:t> con:</a:t>
            </a:r>
          </a:p>
          <a:p>
            <a:r>
              <a:rPr lang="en-US" sz="2700" dirty="0" err="1"/>
              <a:t>SkiaSharp</a:t>
            </a:r>
            <a:endParaRPr lang="en-US" sz="2700" dirty="0"/>
          </a:p>
          <a:p>
            <a:r>
              <a:rPr lang="en-US" sz="2700" dirty="0" err="1"/>
              <a:t>PancakeView</a:t>
            </a:r>
            <a:endParaRPr lang="en-US" sz="27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¿Qué vamos a ver?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01644" y="1052513"/>
            <a:ext cx="8235908" cy="394660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Tendencias actuales en diseño móvil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La búsqueda de la inspiración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Recursos, fuentes y estilos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Animaciones y transiciones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Lottie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Gradientes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Visual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 err="1"/>
              <a:t>SkiaSharp</a:t>
            </a:r>
            <a:endParaRPr lang="es-E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Nuevos controles, nuevas posibilidades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Librerías de terceros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dirty="0"/>
              <a:t>Preguntas &amp; Respuestas</a:t>
            </a:r>
          </a:p>
          <a:p>
            <a:pPr marL="0" indent="0"/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08D16D-565C-4978-8148-7565EE737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15" y="323730"/>
            <a:ext cx="4819771" cy="48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Gradientes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SkiaSharp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912044"/>
            <a:ext cx="6409886" cy="1875118"/>
          </a:xfrm>
        </p:spPr>
        <p:txBody>
          <a:bodyPr>
            <a:normAutofit/>
          </a:bodyPr>
          <a:lstStyle/>
          <a:p>
            <a:pPr marL="252109" lvl="1" indent="0">
              <a:buNone/>
            </a:pPr>
            <a:r>
              <a:rPr lang="en-US" dirty="0" err="1">
                <a:latin typeface="Segoe UI Light (Títulos)"/>
              </a:rPr>
              <a:t>SkiaSharp</a:t>
            </a:r>
            <a:r>
              <a:rPr lang="en-US" dirty="0">
                <a:latin typeface="Segoe UI Light (Títulos)"/>
              </a:rPr>
              <a:t> es un engine de </a:t>
            </a:r>
            <a:r>
              <a:rPr lang="en-US" dirty="0" err="1">
                <a:latin typeface="Segoe UI Light (Títulos)"/>
              </a:rPr>
              <a:t>gráficos</a:t>
            </a:r>
            <a:r>
              <a:rPr lang="en-US" dirty="0">
                <a:latin typeface="Segoe UI Light (Títulos)"/>
              </a:rPr>
              <a:t> 2D. </a:t>
            </a:r>
            <a:r>
              <a:rPr lang="en-US" dirty="0" err="1">
                <a:latin typeface="Segoe UI Light (Títulos)"/>
              </a:rPr>
              <a:t>Originalmente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usado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en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en</a:t>
            </a:r>
            <a:r>
              <a:rPr lang="en-US" dirty="0">
                <a:latin typeface="Segoe UI Light (Títulos)"/>
              </a:rPr>
              <a:t> Google Chrome y Android. </a:t>
            </a:r>
            <a:r>
              <a:rPr lang="en-US" dirty="0" err="1">
                <a:latin typeface="Segoe UI Light (Títulos)"/>
              </a:rPr>
              <a:t>Ahora</a:t>
            </a:r>
            <a:r>
              <a:rPr lang="en-US" dirty="0">
                <a:latin typeface="Segoe UI Light (Títulos)"/>
              </a:rPr>
              <a:t> temenos version Cross platform </a:t>
            </a:r>
            <a:r>
              <a:rPr lang="en-US" dirty="0" err="1">
                <a:latin typeface="Segoe UI Light (Títulos)"/>
              </a:rPr>
              <a:t>en</a:t>
            </a:r>
            <a:r>
              <a:rPr lang="en-US" dirty="0">
                <a:latin typeface="Segoe UI Light (Títulos)"/>
              </a:rPr>
              <a:t> C#: Android, iOS, Mac, UWP, </a:t>
            </a:r>
            <a:r>
              <a:rPr lang="en-US" dirty="0" err="1">
                <a:latin typeface="Segoe UI Light (Títulos)"/>
              </a:rPr>
              <a:t>tvOS</a:t>
            </a:r>
            <a:r>
              <a:rPr lang="en-US" dirty="0">
                <a:latin typeface="Segoe UI Light (Títulos)"/>
              </a:rPr>
              <a:t>.</a:t>
            </a:r>
          </a:p>
          <a:p>
            <a:pPr marL="252109" lvl="1" indent="0">
              <a:buNone/>
            </a:pPr>
            <a:r>
              <a:rPr lang="en-US" dirty="0" err="1">
                <a:latin typeface="Segoe UI Light (Títulos)"/>
              </a:rPr>
              <a:t>Cuenta</a:t>
            </a:r>
            <a:r>
              <a:rPr lang="en-US" dirty="0">
                <a:latin typeface="Segoe UI Light (Títulos)"/>
              </a:rPr>
              <a:t> con </a:t>
            </a:r>
            <a:r>
              <a:rPr lang="en-US" dirty="0" err="1">
                <a:latin typeface="Segoe UI Light (Títulos)"/>
              </a:rPr>
              <a:t>aceleración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usando</a:t>
            </a:r>
            <a:r>
              <a:rPr lang="en-US" dirty="0">
                <a:latin typeface="Segoe UI Light (Títulos)"/>
              </a:rPr>
              <a:t> la GPU. Ideal para </a:t>
            </a:r>
            <a:r>
              <a:rPr lang="en-US" dirty="0" err="1">
                <a:latin typeface="Segoe UI Light (Títulos)"/>
              </a:rPr>
              <a:t>aplicar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efectos</a:t>
            </a:r>
            <a:r>
              <a:rPr lang="en-US" dirty="0">
                <a:latin typeface="Segoe UI Light (Títulos)"/>
              </a:rPr>
              <a:t> y shaders </a:t>
            </a:r>
            <a:r>
              <a:rPr lang="en-US" dirty="0" err="1">
                <a:latin typeface="Segoe UI Light (Títulos)"/>
              </a:rPr>
              <a:t>personalizados</a:t>
            </a:r>
            <a:r>
              <a:rPr lang="en-US" dirty="0">
                <a:latin typeface="Segoe UI Light (Títulos)"/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8630BF-4D76-4658-885C-50600D880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254" y="301613"/>
            <a:ext cx="2135816" cy="462475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27AFB0D-5EEE-4392-B5FE-0F7ABD877D50}"/>
              </a:ext>
            </a:extLst>
          </p:cNvPr>
          <p:cNvSpPr/>
          <p:nvPr/>
        </p:nvSpPr>
        <p:spPr>
          <a:xfrm>
            <a:off x="536331" y="2412779"/>
            <a:ext cx="6075485" cy="21698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gradientStart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gradientEnd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backgroundBrush.Shader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SKShader.CreateLinearGradient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new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SKPoint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(0, 0),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new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SKPoint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(100, 100),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new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[] {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gradientStart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gradientEnd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new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float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[] { 0, 1 },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SKShaderTileMode.Clamp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307F0D7-A349-49C3-ACE9-5A04EC7CD43B}"/>
              </a:ext>
            </a:extLst>
          </p:cNvPr>
          <p:cNvSpPr/>
          <p:nvPr/>
        </p:nvSpPr>
        <p:spPr>
          <a:xfrm>
            <a:off x="536331" y="4560099"/>
            <a:ext cx="4209614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https://github.com/kphillpotts/DayVsNight</a:t>
            </a:r>
            <a:endParaRPr lang="es-ES" dirty="0"/>
          </a:p>
          <a:p>
            <a:endParaRPr lang="es-ES" sz="1350" dirty="0"/>
          </a:p>
        </p:txBody>
      </p:sp>
    </p:spTree>
    <p:extLst>
      <p:ext uri="{BB962C8B-B14F-4D97-AF65-F5344CB8AC3E}">
        <p14:creationId xmlns:p14="http://schemas.microsoft.com/office/powerpoint/2010/main" val="2684923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Gradientes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PancakeView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6" y="912044"/>
            <a:ext cx="6196180" cy="1500736"/>
          </a:xfrm>
        </p:spPr>
        <p:txBody>
          <a:bodyPr>
            <a:normAutofit fontScale="92500"/>
          </a:bodyPr>
          <a:lstStyle/>
          <a:p>
            <a:pPr marL="252109" lvl="1" indent="0">
              <a:buNone/>
            </a:pPr>
            <a:r>
              <a:rPr lang="en-US" dirty="0" err="1">
                <a:latin typeface="Segoe UI Light (Títulos)"/>
              </a:rPr>
              <a:t>PancakeView</a:t>
            </a:r>
            <a:r>
              <a:rPr lang="en-US" dirty="0">
                <a:latin typeface="Segoe UI Light (Títulos)"/>
              </a:rPr>
              <a:t> es una </a:t>
            </a:r>
            <a:r>
              <a:rPr lang="en-US" dirty="0" err="1">
                <a:latin typeface="Segoe UI Light (Títulos)"/>
              </a:rPr>
              <a:t>librería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creada</a:t>
            </a:r>
            <a:r>
              <a:rPr lang="en-US" dirty="0">
                <a:latin typeface="Segoe UI Light (Títulos)"/>
              </a:rPr>
              <a:t> por Steven que </a:t>
            </a:r>
            <a:r>
              <a:rPr lang="en-US" dirty="0" err="1">
                <a:latin typeface="Segoe UI Light (Títulos)"/>
              </a:rPr>
              <a:t>permite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tener</a:t>
            </a:r>
            <a:r>
              <a:rPr lang="en-US" dirty="0">
                <a:latin typeface="Segoe UI Light (Títulos)"/>
              </a:rPr>
              <a:t> una </a:t>
            </a:r>
            <a:r>
              <a:rPr lang="en-US" dirty="0" err="1">
                <a:latin typeface="Segoe UI Light (Títulos)"/>
              </a:rPr>
              <a:t>ContentView</a:t>
            </a:r>
            <a:r>
              <a:rPr lang="en-US" dirty="0">
                <a:latin typeface="Segoe UI Light (Títulos)"/>
              </a:rPr>
              <a:t> con </a:t>
            </a:r>
            <a:r>
              <a:rPr lang="en-US" dirty="0" err="1">
                <a:latin typeface="Segoe UI Light (Títulos)"/>
              </a:rPr>
              <a:t>soporte</a:t>
            </a:r>
            <a:r>
              <a:rPr lang="en-US" dirty="0">
                <a:latin typeface="Segoe UI Light (Títulos)"/>
              </a:rPr>
              <a:t> a </a:t>
            </a:r>
            <a:r>
              <a:rPr lang="en-US" dirty="0" err="1">
                <a:latin typeface="Segoe UI Light (Títulos)"/>
              </a:rPr>
              <a:t>gradientes</a:t>
            </a:r>
            <a:r>
              <a:rPr lang="en-US" dirty="0">
                <a:latin typeface="Segoe UI Light (Títulos)"/>
              </a:rPr>
              <a:t>, sombras, etc.</a:t>
            </a:r>
          </a:p>
          <a:p>
            <a:pPr marL="252109" lvl="1" indent="0">
              <a:buNone/>
            </a:pPr>
            <a:endParaRPr lang="es-ES" dirty="0">
              <a:hlinkClick r:id="rId3"/>
            </a:endParaRPr>
          </a:p>
          <a:p>
            <a:pPr marL="252109" lvl="1" indent="0">
              <a:buNone/>
            </a:pPr>
            <a:r>
              <a:rPr lang="es-ES" dirty="0">
                <a:hlinkClick r:id="rId3"/>
              </a:rPr>
              <a:t>https://www.nuget.org/packages/Xamarin.Forms.PancakeView</a:t>
            </a:r>
            <a:endParaRPr lang="en-US" dirty="0">
              <a:latin typeface="Segoe UI Light (Títulos)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7AFB0D-5EEE-4392-B5FE-0F7ABD877D50}"/>
              </a:ext>
            </a:extLst>
          </p:cNvPr>
          <p:cNvSpPr/>
          <p:nvPr/>
        </p:nvSpPr>
        <p:spPr>
          <a:xfrm>
            <a:off x="628649" y="2419044"/>
            <a:ext cx="5919935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custom:PancakeView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BackgroundGradientStartColor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="#FF33AA“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BackgroundGradientEndColor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="#f7e843"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BackgroundGradientAngle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BackgroundGradientAngle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OffsetAngle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OffsetAngle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HeightRequest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="100"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WidthRequest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="100"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Margin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="8"&gt;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custom:PancakeView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4B47F2-ADAE-4439-B5FA-22D04C4C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370" y="456022"/>
            <a:ext cx="2291402" cy="42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2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Usando Gradientes</a:t>
            </a:r>
          </a:p>
        </p:txBody>
      </p:sp>
    </p:spTree>
    <p:extLst>
      <p:ext uri="{BB962C8B-B14F-4D97-AF65-F5344CB8AC3E}">
        <p14:creationId xmlns:p14="http://schemas.microsoft.com/office/powerpoint/2010/main" val="1469200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Visual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Facilitar conseguir misma UI en diferentes plataformas</a:t>
            </a:r>
          </a:p>
        </p:txBody>
      </p:sp>
    </p:spTree>
    <p:extLst>
      <p:ext uri="{BB962C8B-B14F-4D97-AF65-F5344CB8AC3E}">
        <p14:creationId xmlns:p14="http://schemas.microsoft.com/office/powerpoint/2010/main" val="3095052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779"/>
            <a:ext cx="8075033" cy="3186513"/>
          </a:xfrm>
        </p:spPr>
        <p:txBody>
          <a:bodyPr/>
          <a:lstStyle/>
          <a:p>
            <a:r>
              <a:rPr lang="es-ES" sz="2700" dirty="0"/>
              <a:t>Actualmente, muchas aplicaciones se ven a nivel estético exactamente igual en todas las plataformas. En Xamarin.Forms, para conseguir este resultado, en ocasiones hacen falta </a:t>
            </a:r>
            <a:r>
              <a:rPr lang="es-ES" sz="2700" dirty="0" err="1"/>
              <a:t>Custom</a:t>
            </a:r>
            <a:r>
              <a:rPr lang="es-ES" sz="2700" dirty="0"/>
              <a:t> Renders o efectos (código específico de plataforma) para conseguirlo.</a:t>
            </a:r>
          </a:p>
          <a:p>
            <a:r>
              <a:rPr lang="es-ES" sz="2700" dirty="0"/>
              <a:t>Por ese motivo, llega una nueva opción para conseguir la misma interfaz de usuario en diferentes plataformas sin necesidad de requerir tanto a </a:t>
            </a:r>
            <a:r>
              <a:rPr lang="es-ES" sz="2700" dirty="0" err="1"/>
              <a:t>Custom</a:t>
            </a:r>
            <a:r>
              <a:rPr lang="es-ES" sz="2700" dirty="0"/>
              <a:t> Renders o efectos.</a:t>
            </a:r>
          </a:p>
        </p:txBody>
      </p:sp>
    </p:spTree>
    <p:extLst>
      <p:ext uri="{BB962C8B-B14F-4D97-AF65-F5344CB8AC3E}">
        <p14:creationId xmlns:p14="http://schemas.microsoft.com/office/powerpoint/2010/main" val="5438323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E60C97-1864-4ECF-B7D8-F6FF868AE06A}"/>
              </a:ext>
            </a:extLst>
          </p:cNvPr>
          <p:cNvSpPr/>
          <p:nvPr/>
        </p:nvSpPr>
        <p:spPr>
          <a:xfrm>
            <a:off x="675409" y="3434551"/>
            <a:ext cx="8028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FR" dirty="0" err="1">
                <a:solidFill>
                  <a:srgbClr val="A31515"/>
                </a:solidFill>
                <a:latin typeface="Consolas" panose="020B0609020204030204" pitchFamily="49" charset="0"/>
              </a:rPr>
              <a:t>ContentPage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="http://xamarin.com/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schemas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/2014/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forms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latin typeface="Consolas" panose="020B0609020204030204" pitchFamily="49" charset="0"/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  <a:latin typeface="Consolas" panose="020B0609020204030204" pitchFamily="49" charset="0"/>
              </a:rPr>
              <a:t>             Visual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="Material"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FF0000"/>
                </a:solidFill>
                <a:latin typeface="Consolas" panose="020B0609020204030204" pitchFamily="49" charset="0"/>
              </a:rPr>
              <a:t>             </a:t>
            </a:r>
            <a:r>
              <a:rPr lang="es-ES" dirty="0" err="1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="Visual Material"&gt;</a:t>
            </a:r>
            <a:endParaRPr lang="es-ES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17A53CD-AD19-4742-A565-2C5DAE8A12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5409" y="1075779"/>
            <a:ext cx="8028274" cy="1255728"/>
          </a:xfrm>
        </p:spPr>
        <p:txBody>
          <a:bodyPr/>
          <a:lstStyle/>
          <a:p>
            <a:r>
              <a:rPr lang="es-ES" dirty="0"/>
              <a:t>Contamos con una nueva propiedad, Visual, disponible en </a:t>
            </a:r>
            <a:r>
              <a:rPr lang="es-ES" dirty="0" err="1"/>
              <a:t>ContentPage</a:t>
            </a:r>
            <a:r>
              <a:rPr lang="es-ES" dirty="0"/>
              <a:t> (o elementos derivados de View) para establecer que usaremos un dibujado específico en todas las plataformas, en el ejemplo que puedes ver a continuación, </a:t>
            </a:r>
            <a:r>
              <a:rPr lang="es-ES" b="1" dirty="0"/>
              <a:t>Material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048732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908577"/>
            <a:ext cx="5306158" cy="3899529"/>
          </a:xfrm>
        </p:spPr>
        <p:txBody>
          <a:bodyPr/>
          <a:lstStyle/>
          <a:p>
            <a:r>
              <a:rPr lang="en-US" dirty="0" err="1"/>
              <a:t>Actualmente</a:t>
            </a:r>
            <a:r>
              <a:rPr lang="en-US" dirty="0"/>
              <a:t> disponible para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controles</a:t>
            </a:r>
            <a:r>
              <a:rPr lang="es-ES" dirty="0"/>
              <a:t>:</a:t>
            </a:r>
            <a:endParaRPr lang="en-US" sz="27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/>
              <a:t>Button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 err="1"/>
              <a:t>CheckBox</a:t>
            </a:r>
            <a:endParaRPr lang="en-US" sz="12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/>
              <a:t>Entry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/>
              <a:t>Frame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 err="1"/>
              <a:t>ProgressBar</a:t>
            </a:r>
            <a:endParaRPr lang="en-US" sz="12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 err="1"/>
              <a:t>DatePicker</a:t>
            </a:r>
            <a:endParaRPr lang="en-US" sz="12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 err="1"/>
              <a:t>TimePicker</a:t>
            </a:r>
            <a:endParaRPr lang="en-US" sz="12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/>
              <a:t>Picker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 err="1"/>
              <a:t>ActivityIndicator</a:t>
            </a:r>
            <a:endParaRPr lang="en-US" sz="12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/>
              <a:t>Editor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/>
              <a:t>Slider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00" dirty="0"/>
              <a:t>Stepper</a:t>
            </a:r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A21E17D-84AC-4A4E-942C-5C03AB13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510" y="0"/>
            <a:ext cx="2554490" cy="51435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AACC20E-6E32-4125-927C-5C4B6FA8FE78}"/>
              </a:ext>
            </a:extLst>
          </p:cNvPr>
          <p:cNvSpPr/>
          <p:nvPr/>
        </p:nvSpPr>
        <p:spPr>
          <a:xfrm>
            <a:off x="628650" y="4787869"/>
            <a:ext cx="3829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350" dirty="0">
                <a:hlinkClick r:id="rId3"/>
              </a:rPr>
              <a:t>https://github.com/CrossGeeks/PaymentUISample</a:t>
            </a:r>
            <a:endParaRPr lang="es-ES" sz="1350" dirty="0"/>
          </a:p>
          <a:p>
            <a:endParaRPr lang="es-ES" sz="1350" dirty="0"/>
          </a:p>
        </p:txBody>
      </p:sp>
    </p:spTree>
    <p:extLst>
      <p:ext uri="{BB962C8B-B14F-4D97-AF65-F5344CB8AC3E}">
        <p14:creationId xmlns:p14="http://schemas.microsoft.com/office/powerpoint/2010/main" val="1216038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Probando Visual</a:t>
            </a:r>
          </a:p>
        </p:txBody>
      </p:sp>
    </p:spTree>
    <p:extLst>
      <p:ext uri="{BB962C8B-B14F-4D97-AF65-F5344CB8AC3E}">
        <p14:creationId xmlns:p14="http://schemas.microsoft.com/office/powerpoint/2010/main" val="2276828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 err="1">
                <a:solidFill>
                  <a:schemeClr val="bg1"/>
                </a:solidFill>
              </a:rPr>
              <a:t>SkiaSharp</a:t>
            </a:r>
            <a:endParaRPr lang="es-ES" sz="3971" dirty="0">
              <a:solidFill>
                <a:schemeClr val="bg1"/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0" y="2797176"/>
            <a:ext cx="9382470" cy="446302"/>
          </a:xfrm>
        </p:spPr>
        <p:txBody>
          <a:bodyPr/>
          <a:lstStyle/>
          <a:p>
            <a:r>
              <a:rPr lang="es-ES" sz="2000" dirty="0" err="1">
                <a:solidFill>
                  <a:schemeClr val="bg1"/>
                </a:solidFill>
              </a:rPr>
              <a:t>Engine</a:t>
            </a:r>
            <a:r>
              <a:rPr lang="es-ES" sz="2000" dirty="0">
                <a:solidFill>
                  <a:schemeClr val="bg1"/>
                </a:solidFill>
              </a:rPr>
              <a:t> de gráficos 2D</a:t>
            </a:r>
          </a:p>
        </p:txBody>
      </p:sp>
    </p:spTree>
    <p:extLst>
      <p:ext uri="{BB962C8B-B14F-4D97-AF65-F5344CB8AC3E}">
        <p14:creationId xmlns:p14="http://schemas.microsoft.com/office/powerpoint/2010/main" val="402458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SkiaSharp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8649" y="892120"/>
            <a:ext cx="3343203" cy="3866915"/>
          </a:xfrm>
        </p:spPr>
        <p:txBody>
          <a:bodyPr/>
          <a:lstStyle/>
          <a:p>
            <a:r>
              <a:rPr lang="en-US" dirty="0" err="1"/>
              <a:t>Skia</a:t>
            </a:r>
            <a:endParaRPr lang="en-US" dirty="0"/>
          </a:p>
          <a:p>
            <a:pPr lvl="1"/>
            <a:r>
              <a:rPr lang="en-US" dirty="0"/>
              <a:t>Engine de </a:t>
            </a:r>
            <a:r>
              <a:rPr lang="en-US" dirty="0" err="1"/>
              <a:t>gráficos</a:t>
            </a:r>
            <a:r>
              <a:rPr lang="en-US" dirty="0"/>
              <a:t> 2D </a:t>
            </a:r>
          </a:p>
          <a:p>
            <a:pPr lvl="1"/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Google Chrome y Android.</a:t>
            </a:r>
          </a:p>
          <a:p>
            <a:pPr lvl="1"/>
            <a:r>
              <a:rPr lang="en-US" dirty="0"/>
              <a:t>Cross platform: Android, iOS, Mac, UWP, </a:t>
            </a:r>
            <a:r>
              <a:rPr lang="en-US" dirty="0" err="1"/>
              <a:t>tvOS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 err="1"/>
              <a:t>Potente</a:t>
            </a:r>
            <a:endParaRPr lang="en-US" dirty="0"/>
          </a:p>
          <a:p>
            <a:pPr lvl="1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imagenes</a:t>
            </a:r>
            <a:endParaRPr lang="en-US" dirty="0"/>
          </a:p>
          <a:p>
            <a:pPr lvl="1"/>
            <a:r>
              <a:rPr lang="en-US" dirty="0" err="1"/>
              <a:t>Aceleración</a:t>
            </a:r>
            <a:r>
              <a:rPr lang="en-US" dirty="0"/>
              <a:t> GPU </a:t>
            </a:r>
            <a:r>
              <a:rPr lang="en-US" dirty="0" err="1"/>
              <a:t>Efectos</a:t>
            </a:r>
            <a:r>
              <a:rPr lang="en-US" dirty="0"/>
              <a:t> y shaders </a:t>
            </a:r>
            <a:r>
              <a:rPr lang="en-US" dirty="0" err="1"/>
              <a:t>personalizados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Activos</a:t>
            </a:r>
            <a:endParaRPr lang="en-US" dirty="0"/>
          </a:p>
          <a:p>
            <a:pPr lvl="1"/>
            <a:r>
              <a:rPr lang="en-US" dirty="0"/>
              <a:t>Tanto </a:t>
            </a:r>
            <a:r>
              <a:rPr lang="en-US" dirty="0" err="1"/>
              <a:t>Skia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SkiaSharp</a:t>
            </a:r>
            <a:r>
              <a:rPr lang="en-US" dirty="0"/>
              <a:t> bindings</a:t>
            </a:r>
            <a:br>
              <a:rPr lang="en-US" dirty="0"/>
            </a:b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activamente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desarrollo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739736" y="1012569"/>
            <a:ext cx="1080722" cy="108072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25816" y="1012569"/>
            <a:ext cx="1080722" cy="108072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12387" y="1012569"/>
            <a:ext cx="1080722" cy="108072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5" t="2610" r="10149" b="74994"/>
          <a:stretch/>
        </p:blipFill>
        <p:spPr>
          <a:xfrm>
            <a:off x="5465461" y="1155764"/>
            <a:ext cx="794331" cy="7943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08352" y="1012569"/>
            <a:ext cx="1080722" cy="108072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r="57217" b="75060"/>
          <a:stretch/>
        </p:blipFill>
        <p:spPr>
          <a:xfrm>
            <a:off x="4251850" y="1154419"/>
            <a:ext cx="793727" cy="797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8346" y="2053366"/>
            <a:ext cx="1080722" cy="359783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Formas</a:t>
            </a:r>
            <a:endParaRPr lang="en-US" sz="102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27453" r="57567" b="51831"/>
          <a:stretch/>
        </p:blipFill>
        <p:spPr>
          <a:xfrm>
            <a:off x="6669011" y="1155764"/>
            <a:ext cx="794331" cy="7943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10696" y="2053366"/>
            <a:ext cx="1080722" cy="359783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Curvas</a:t>
            </a: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Bézier</a:t>
            </a:r>
            <a:endParaRPr lang="en-US" sz="102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28036" r="13587" b="51650"/>
          <a:stretch/>
        </p:blipFill>
        <p:spPr>
          <a:xfrm>
            <a:off x="7880874" y="1155764"/>
            <a:ext cx="794331" cy="7943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25814" y="2041544"/>
            <a:ext cx="1080722" cy="502321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Translaciones</a:t>
            </a: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&amp; </a:t>
            </a: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Rotaciones</a:t>
            </a:r>
            <a:endParaRPr lang="en-US" sz="102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39735" y="2041544"/>
            <a:ext cx="1080722" cy="502321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Renderizado</a:t>
            </a: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de </a:t>
            </a: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texto</a:t>
            </a:r>
            <a:endParaRPr lang="en-US" sz="102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39736" y="2690438"/>
            <a:ext cx="1080722" cy="108072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25816" y="2690438"/>
            <a:ext cx="1080722" cy="108072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12387" y="2690438"/>
            <a:ext cx="1080722" cy="108072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08352" y="2690438"/>
            <a:ext cx="1080722" cy="1080722"/>
          </a:xfrm>
          <a:prstGeom prst="rect">
            <a:avLst/>
          </a:prstGeom>
          <a:solidFill>
            <a:srgbClr val="44B8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47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98346" y="3731236"/>
            <a:ext cx="1080722" cy="502321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Discrete Path Effects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10696" y="3731236"/>
            <a:ext cx="1080722" cy="502321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Composed Path Effects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25814" y="3719414"/>
            <a:ext cx="1080722" cy="502321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Sum Path Effects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39735" y="3719414"/>
            <a:ext cx="1080722" cy="359783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9" dirty="0" err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Shaders</a:t>
            </a:r>
            <a:endParaRPr lang="en-US" sz="102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31" name="Picture 30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53801" r="56433" b="26489"/>
          <a:stretch/>
        </p:blipFill>
        <p:spPr>
          <a:xfrm>
            <a:off x="4251547" y="2833634"/>
            <a:ext cx="794331" cy="794331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1" t="53713" r="11533" b="26375"/>
          <a:stretch/>
        </p:blipFill>
        <p:spPr>
          <a:xfrm>
            <a:off x="5455583" y="2833634"/>
            <a:ext cx="794331" cy="794331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t="77655" r="55309"/>
          <a:stretch/>
        </p:blipFill>
        <p:spPr>
          <a:xfrm>
            <a:off x="6669011" y="2833634"/>
            <a:ext cx="794331" cy="794331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4" t="76607" r="8819" b="465"/>
          <a:stretch/>
        </p:blipFill>
        <p:spPr>
          <a:xfrm>
            <a:off x="7882931" y="2833634"/>
            <a:ext cx="794331" cy="7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567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Xamarin.Forms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7637" y="3796899"/>
            <a:ext cx="3376872" cy="38658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912" dirty="0" err="1">
                <a:solidFill>
                  <a:schemeClr val="tx1"/>
                </a:solidFill>
              </a:rPr>
              <a:t>Enfoque</a:t>
            </a:r>
            <a:r>
              <a:rPr lang="en-US" sz="1912" dirty="0">
                <a:solidFill>
                  <a:schemeClr val="tx1"/>
                </a:solidFill>
              </a:rPr>
              <a:t> </a:t>
            </a:r>
            <a:r>
              <a:rPr lang="en-US" sz="1912" dirty="0" err="1">
                <a:solidFill>
                  <a:schemeClr val="tx1"/>
                </a:solidFill>
              </a:rPr>
              <a:t>tradicional</a:t>
            </a:r>
            <a:r>
              <a:rPr lang="en-US" sz="1912" dirty="0">
                <a:solidFill>
                  <a:schemeClr val="tx1"/>
                </a:solidFill>
              </a:rPr>
              <a:t> de Xamarin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11614" y="3875720"/>
            <a:ext cx="3370453" cy="52322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</a:rPr>
              <a:t>Con </a:t>
            </a:r>
            <a:r>
              <a:rPr lang="en-US" sz="1400" dirty="0" err="1">
                <a:solidFill>
                  <a:schemeClr val="tx1"/>
                </a:solidFill>
              </a:rPr>
              <a:t>Xamarin.Forms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 err="1">
                <a:solidFill>
                  <a:schemeClr val="tx1"/>
                </a:solidFill>
              </a:rPr>
              <a:t>Más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código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compartido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todo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nativo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50481" y="1861174"/>
            <a:ext cx="3376872" cy="1902140"/>
            <a:chOff x="2819400" y="2021408"/>
            <a:chExt cx="5994400" cy="3325292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23" tIns="67223" rIns="25211" bIns="25211" rtlCol="0" anchor="b" anchorCtr="0"/>
            <a:lstStyle/>
            <a:p>
              <a:pPr algn="ctr" defTabSz="685380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23" tIns="67223" rIns="25211" bIns="25211" rtlCol="0" anchor="b" anchorCtr="0"/>
            <a:lstStyle/>
            <a:p>
              <a:pPr algn="ctr" defTabSz="685380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32103" y="2021411"/>
              <a:ext cx="1968499" cy="621847"/>
            </a:xfrm>
            <a:prstGeom prst="rect">
              <a:avLst/>
            </a:prstGeom>
            <a:noFill/>
          </p:spPr>
          <p:txBody>
            <a:bodyPr wrap="square" lIns="134444" tIns="107555" rIns="134444" bIns="107555" rtlCol="0">
              <a:spAutoFit/>
            </a:bodyPr>
            <a:lstStyle/>
            <a:p>
              <a:pPr algn="ctr" defTabSz="6854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23" tIns="67223" rIns="25211" bIns="25211" rtlCol="0" anchor="b" anchorCtr="0"/>
            <a:lstStyle/>
            <a:p>
              <a:pPr algn="ctr" defTabSz="685380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23" tIns="67223" rIns="25211" bIns="25211" rtlCol="0" anchor="b" anchorCtr="0"/>
            <a:lstStyle/>
            <a:p>
              <a:pPr algn="ctr" defTabSz="685380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45301" y="2021411"/>
              <a:ext cx="1968499" cy="621847"/>
            </a:xfrm>
            <a:prstGeom prst="rect">
              <a:avLst/>
            </a:prstGeom>
            <a:noFill/>
          </p:spPr>
          <p:txBody>
            <a:bodyPr wrap="square" lIns="134444" tIns="107555" rIns="134444" bIns="107555" rtlCol="0">
              <a:spAutoFit/>
            </a:bodyPr>
            <a:lstStyle/>
            <a:p>
              <a:pPr algn="ctr" defTabSz="6854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</a:rPr>
                <a:t>Windows C# UI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26797" y="2021408"/>
              <a:ext cx="2353425" cy="621847"/>
            </a:xfrm>
            <a:prstGeom prst="rect">
              <a:avLst/>
            </a:prstGeom>
            <a:noFill/>
          </p:spPr>
          <p:txBody>
            <a:bodyPr wrap="square" lIns="134444" tIns="107555" rIns="134444" bIns="107555" rtlCol="0">
              <a:spAutoFit/>
            </a:bodyPr>
            <a:lstStyle/>
            <a:p>
              <a:pPr algn="ctr" defTabSz="6854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</a:rPr>
                <a:t>Android C# UI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08986" y="1352434"/>
            <a:ext cx="2791594" cy="461777"/>
            <a:chOff x="1371601" y="1838670"/>
            <a:chExt cx="3797300" cy="628137"/>
          </a:xfrm>
        </p:grpSpPr>
        <p:grpSp>
          <p:nvGrpSpPr>
            <p:cNvPr id="46" name="Group 45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23" tIns="67223" rIns="25211" bIns="25211" rtlCol="0" anchor="b" anchorCtr="0"/>
              <a:lstStyle/>
              <a:p>
                <a:pPr algn="ctr" defTabSz="685380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Apple_logo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86664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23" tIns="67223" rIns="25211" bIns="25211" rtlCol="0" anchor="b" anchorCtr="0"/>
              <a:lstStyle/>
              <a:p>
                <a:pPr algn="ctr" defTabSz="685380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1" name="Picture 50" descr="Android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331368"/>
                <a:ext cx="434974" cy="50022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53" name="Oval 52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23" tIns="67223" rIns="25211" bIns="25211" rtlCol="0" anchor="b" anchorCtr="0"/>
              <a:lstStyle/>
              <a:p>
                <a:pPr algn="ctr" defTabSz="685380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 descr="Windows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365500"/>
                <a:ext cx="466044" cy="434974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4905194" y="1352434"/>
            <a:ext cx="3376872" cy="2401545"/>
            <a:chOff x="6671469" y="1838670"/>
            <a:chExt cx="4593431" cy="3266731"/>
          </a:xfrm>
        </p:grpSpPr>
        <p:sp>
          <p:nvSpPr>
            <p:cNvPr id="35" name="Rectangle 34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23" tIns="67223" rIns="25211" bIns="25211" rtlCol="0" anchor="b" anchorCtr="0"/>
            <a:lstStyle/>
            <a:p>
              <a:pPr algn="ctr" defTabSz="685380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23" tIns="67223" rIns="25211" bIns="25211" rtlCol="0" anchor="b" anchorCtr="0"/>
            <a:lstStyle/>
            <a:p>
              <a:pPr algn="ctr" defTabSz="685380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23" tIns="67223" rIns="25211" bIns="25211" rtlCol="0" anchor="b" anchorCtr="0"/>
            <a:lstStyle/>
            <a:p>
              <a:pPr algn="ctr" defTabSz="685380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23" tIns="67223" rIns="25211" bIns="25211" rtlCol="0" anchor="b" anchorCtr="0"/>
            <a:lstStyle/>
            <a:p>
              <a:pPr algn="ctr" defTabSz="685380"/>
              <a:r>
                <a:rPr lang="en-US" sz="588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81202" y="3791322"/>
              <a:ext cx="4583698" cy="695717"/>
            </a:xfrm>
            <a:prstGeom prst="rect">
              <a:avLst/>
            </a:prstGeom>
            <a:noFill/>
          </p:spPr>
          <p:txBody>
            <a:bodyPr wrap="square" lIns="134444" tIns="107555" rIns="134444" bIns="107555" rtlCol="0">
              <a:spAutoFit/>
            </a:bodyPr>
            <a:lstStyle/>
            <a:p>
              <a:pPr algn="ctr" defTabSz="6854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12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23" tIns="67223" rIns="25211" bIns="25211" rtlCol="0" anchor="b" anchorCtr="0"/>
            <a:lstStyle/>
            <a:p>
              <a:pPr algn="ctr" defTabSz="685380"/>
              <a:r>
                <a: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63" name="Oval 62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23" tIns="67223" rIns="25211" bIns="25211" rtlCol="0" anchor="b" anchorCtr="0"/>
                <a:lstStyle/>
                <a:p>
                  <a:pPr algn="ctr" defTabSz="685380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4" name="Picture 63" descr="Apple_logo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61" name="Oval 60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23" tIns="67223" rIns="25211" bIns="25211" rtlCol="0" anchor="b" anchorCtr="0"/>
                <a:lstStyle/>
                <a:p>
                  <a:pPr algn="ctr" defTabSz="685380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2" name="Picture 61" descr="Android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59" name="Oval 58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23" tIns="67223" rIns="25211" bIns="25211" rtlCol="0" anchor="b" anchorCtr="0"/>
                <a:lstStyle/>
                <a:p>
                  <a:pPr algn="ctr" defTabSz="685380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0" name="Picture 59" descr="Windows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66" name="TextBox 65"/>
            <p:cNvSpPr txBox="1"/>
            <p:nvPr/>
          </p:nvSpPr>
          <p:spPr>
            <a:xfrm>
              <a:off x="6681202" y="2597524"/>
              <a:ext cx="4583698" cy="787822"/>
            </a:xfrm>
            <a:prstGeom prst="rect">
              <a:avLst/>
            </a:prstGeom>
            <a:noFill/>
          </p:spPr>
          <p:txBody>
            <a:bodyPr wrap="square" lIns="134444" tIns="107555" rIns="134444" bIns="107555" rtlCol="0">
              <a:spAutoFit/>
            </a:bodyPr>
            <a:lstStyle/>
            <a:p>
              <a:pPr algn="ctr" defTabSz="68542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52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57638" y="2638549"/>
            <a:ext cx="3369716" cy="511458"/>
          </a:xfrm>
          <a:prstGeom prst="rect">
            <a:avLst/>
          </a:prstGeom>
          <a:noFill/>
        </p:spPr>
        <p:txBody>
          <a:bodyPr wrap="square" lIns="134444" tIns="107555" rIns="134444" bIns="107555" rtlCol="0">
            <a:spAutoFit/>
          </a:bodyPr>
          <a:lstStyle/>
          <a:p>
            <a:pPr algn="ctr" defTabSz="685428" fontAlgn="base">
              <a:spcBef>
                <a:spcPct val="0"/>
              </a:spcBef>
              <a:spcAft>
                <a:spcPct val="0"/>
              </a:spcAft>
            </a:pPr>
            <a:r>
              <a:rPr lang="en-US" sz="1912" dirty="0">
                <a:solidFill>
                  <a:schemeClr val="bg1"/>
                </a:solidFill>
                <a:latin typeface="+mj-lt"/>
              </a:rPr>
              <a:t>Shared C# Backend</a:t>
            </a:r>
          </a:p>
        </p:txBody>
      </p:sp>
    </p:spTree>
    <p:extLst>
      <p:ext uri="{BB962C8B-B14F-4D97-AF65-F5344CB8AC3E}">
        <p14:creationId xmlns:p14="http://schemas.microsoft.com/office/powerpoint/2010/main" val="302864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138762"/>
            <a:ext cx="7886700" cy="994172"/>
          </a:xfrm>
        </p:spPr>
        <p:txBody>
          <a:bodyPr/>
          <a:lstStyle/>
          <a:p>
            <a:r>
              <a:rPr lang="es-ES" dirty="0"/>
              <a:t>¿Dónde usarlo?</a:t>
            </a:r>
          </a:p>
        </p:txBody>
      </p:sp>
      <p:pic>
        <p:nvPicPr>
          <p:cNvPr id="8" name="Imagen 7" descr="Imagen que contiene nieve, naturaleza, exterior, cielo&#10;&#10;Descripción generada automáticamente">
            <a:extLst>
              <a:ext uri="{FF2B5EF4-FFF2-40B4-BE49-F238E27FC236}">
                <a16:creationId xmlns:a16="http://schemas.microsoft.com/office/drawing/2014/main" id="{1B6023BD-8601-412B-96E2-860773AA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51" y="891882"/>
            <a:ext cx="2570219" cy="4251618"/>
          </a:xfrm>
          <a:prstGeom prst="rect">
            <a:avLst/>
          </a:prstGeom>
        </p:spPr>
      </p:pic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A5C965F-F6E8-4BD9-B282-769FF738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38" y="874298"/>
            <a:ext cx="2638192" cy="4181506"/>
          </a:xfrm>
          <a:prstGeom prst="rect">
            <a:avLst/>
          </a:prstGeom>
        </p:spPr>
      </p:pic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E8A0B361-E734-4933-AEBE-FE1C72F0C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798" y="909467"/>
            <a:ext cx="2369583" cy="425161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9CA6885-A61D-4494-9CC1-507B856F8FAF}"/>
              </a:ext>
            </a:extLst>
          </p:cNvPr>
          <p:cNvSpPr/>
          <p:nvPr/>
        </p:nvSpPr>
        <p:spPr>
          <a:xfrm>
            <a:off x="358451" y="4813429"/>
            <a:ext cx="23338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350" dirty="0">
                <a:hlinkClick r:id="rId5"/>
              </a:rPr>
              <a:t>https://github.com/kphillpotts</a:t>
            </a:r>
            <a:endParaRPr lang="es-ES" sz="1350" dirty="0"/>
          </a:p>
          <a:p>
            <a:endParaRPr lang="es-ES" sz="1350" dirty="0"/>
          </a:p>
        </p:txBody>
      </p:sp>
    </p:spTree>
    <p:extLst>
      <p:ext uri="{BB962C8B-B14F-4D97-AF65-F5344CB8AC3E}">
        <p14:creationId xmlns:p14="http://schemas.microsoft.com/office/powerpoint/2010/main" val="162934991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La potencia de </a:t>
            </a:r>
            <a:r>
              <a:rPr lang="es-ES" sz="2000" dirty="0" err="1">
                <a:solidFill>
                  <a:schemeClr val="bg1"/>
                </a:solidFill>
              </a:rPr>
              <a:t>SkiaSharp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45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Nuevos Controles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Nuevas posibilidades</a:t>
            </a:r>
          </a:p>
        </p:txBody>
      </p:sp>
    </p:spTree>
    <p:extLst>
      <p:ext uri="{BB962C8B-B14F-4D97-AF65-F5344CB8AC3E}">
        <p14:creationId xmlns:p14="http://schemas.microsoft.com/office/powerpoint/2010/main" val="3974424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Label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12044"/>
            <a:ext cx="3781420" cy="937559"/>
          </a:xfrm>
        </p:spPr>
        <p:txBody>
          <a:bodyPr>
            <a:normAutofit/>
          </a:bodyPr>
          <a:lstStyle/>
          <a:p>
            <a:pPr marL="252109" lvl="1" indent="0">
              <a:buNone/>
            </a:pPr>
            <a:r>
              <a:rPr lang="en-US" dirty="0">
                <a:latin typeface="Segoe UI Light (Títulos)"/>
              </a:rPr>
              <a:t>Se ha </a:t>
            </a:r>
            <a:r>
              <a:rPr lang="en-US" dirty="0" err="1">
                <a:latin typeface="Segoe UI Light (Títulos)"/>
              </a:rPr>
              <a:t>añadido</a:t>
            </a:r>
            <a:r>
              <a:rPr lang="en-US" dirty="0">
                <a:latin typeface="Segoe UI Light (Títulos)"/>
              </a:rPr>
              <a:t> la </a:t>
            </a:r>
            <a:r>
              <a:rPr lang="en-US" dirty="0" err="1">
                <a:latin typeface="Segoe UI Light (Títulos)"/>
              </a:rPr>
              <a:t>posibilidad</a:t>
            </a:r>
            <a:r>
              <a:rPr lang="en-US" dirty="0">
                <a:latin typeface="Segoe UI Light (Títulos)"/>
              </a:rPr>
              <a:t> de  utilizer HTML </a:t>
            </a:r>
            <a:r>
              <a:rPr lang="en-US" dirty="0" err="1">
                <a:latin typeface="Segoe UI Light (Títulos)"/>
              </a:rPr>
              <a:t>directamente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en</a:t>
            </a:r>
            <a:r>
              <a:rPr lang="en-US" dirty="0">
                <a:latin typeface="Segoe UI Light (Títulos)"/>
              </a:rPr>
              <a:t> el Label.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7AFB0D-5EEE-4392-B5FE-0F7ABD877D50}"/>
              </a:ext>
            </a:extLst>
          </p:cNvPr>
          <p:cNvSpPr/>
          <p:nvPr/>
        </p:nvSpPr>
        <p:spPr>
          <a:xfrm>
            <a:off x="628650" y="1849603"/>
            <a:ext cx="3399340" cy="11310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TextType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Label.Text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    &lt;h1&gt;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World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!&lt;/h1&gt;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   &lt;/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Label.Text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DA3DF8-1B6F-4087-84E8-C9553963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0" y="217133"/>
            <a:ext cx="65380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19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CarouselView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314" y="912044"/>
            <a:ext cx="5723352" cy="1058546"/>
          </a:xfrm>
        </p:spPr>
        <p:txBody>
          <a:bodyPr>
            <a:normAutofit/>
          </a:bodyPr>
          <a:lstStyle/>
          <a:p>
            <a:pPr marL="252109" lvl="1" indent="0">
              <a:buNone/>
            </a:pPr>
            <a:r>
              <a:rPr lang="en-US" dirty="0" err="1">
                <a:latin typeface="Segoe UI Light (Títulos)"/>
              </a:rPr>
              <a:t>Llega</a:t>
            </a:r>
            <a:r>
              <a:rPr lang="en-US" dirty="0">
                <a:latin typeface="Segoe UI Light (Títulos)"/>
              </a:rPr>
              <a:t> control de </a:t>
            </a:r>
            <a:r>
              <a:rPr lang="en-US" dirty="0" err="1">
                <a:latin typeface="Segoe UI Light (Títulos)"/>
              </a:rPr>
              <a:t>tipo</a:t>
            </a:r>
            <a:r>
              <a:rPr lang="en-US" dirty="0">
                <a:latin typeface="Segoe UI Light (Títulos)"/>
              </a:rPr>
              <a:t> Carousel </a:t>
            </a:r>
            <a:r>
              <a:rPr lang="en-US" dirty="0" err="1">
                <a:latin typeface="Segoe UI Light (Títulos)"/>
              </a:rPr>
              <a:t>cargado</a:t>
            </a:r>
            <a:r>
              <a:rPr lang="en-US" dirty="0">
                <a:latin typeface="Segoe UI Light (Títulos)"/>
              </a:rPr>
              <a:t> de </a:t>
            </a:r>
            <a:r>
              <a:rPr lang="en-US" dirty="0" err="1">
                <a:latin typeface="Segoe UI Light (Títulos)"/>
              </a:rPr>
              <a:t>opciones</a:t>
            </a:r>
            <a:r>
              <a:rPr lang="en-US" dirty="0">
                <a:latin typeface="Segoe UI Light (Títulos)"/>
              </a:rPr>
              <a:t>. </a:t>
            </a:r>
            <a:r>
              <a:rPr lang="en-US" dirty="0" err="1">
                <a:latin typeface="Segoe UI Light (Títulos)"/>
              </a:rPr>
              <a:t>Posibilidad</a:t>
            </a:r>
            <a:r>
              <a:rPr lang="en-US" dirty="0">
                <a:latin typeface="Segoe UI Light (Títulos)"/>
              </a:rPr>
              <a:t> de </a:t>
            </a:r>
            <a:r>
              <a:rPr lang="en-US" dirty="0" err="1">
                <a:latin typeface="Segoe UI Light (Títulos)"/>
              </a:rPr>
              <a:t>personalizar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margenes</a:t>
            </a:r>
            <a:r>
              <a:rPr lang="en-US" dirty="0">
                <a:latin typeface="Segoe UI Light (Títulos)"/>
              </a:rPr>
              <a:t>, </a:t>
            </a:r>
            <a:r>
              <a:rPr lang="en-US" dirty="0" err="1">
                <a:latin typeface="Segoe UI Light (Títulos)"/>
              </a:rPr>
              <a:t>espaciados</a:t>
            </a:r>
            <a:r>
              <a:rPr lang="en-US" dirty="0">
                <a:latin typeface="Segoe UI Light (Títulos)"/>
              </a:rPr>
              <a:t>, </a:t>
            </a:r>
            <a:r>
              <a:rPr lang="en-US" dirty="0" err="1">
                <a:latin typeface="Segoe UI Light (Títulos)"/>
              </a:rPr>
              <a:t>elementos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visibles</a:t>
            </a:r>
            <a:r>
              <a:rPr lang="en-US" dirty="0">
                <a:latin typeface="Segoe UI Light (Títulos)"/>
              </a:rPr>
              <a:t>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7AFB0D-5EEE-4392-B5FE-0F7ABD877D50}"/>
              </a:ext>
            </a:extLst>
          </p:cNvPr>
          <p:cNvSpPr/>
          <p:nvPr/>
        </p:nvSpPr>
        <p:spPr>
          <a:xfrm>
            <a:off x="628650" y="1903818"/>
            <a:ext cx="5983166" cy="23775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CarouselView</a:t>
            </a:r>
            <a:endParaRPr lang="es-ES" sz="135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ItemTemplate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StaticResource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DrinkTemplate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}"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ItemsSource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Drinks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CarouselView.ItemsLayout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	&lt;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ListItemsLayout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Orientation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="Horizontal"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SnapPointsAlignment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="Center" 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SnapPointsType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MandatorySingle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" /&gt;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	&lt;/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CarouselView.ItemsLayout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s-ES" sz="1350" dirty="0" err="1">
                <a:solidFill>
                  <a:schemeClr val="bg1"/>
                </a:solidFill>
                <a:latin typeface="Consolas" panose="020B0609020204030204" pitchFamily="49" charset="0"/>
              </a:rPr>
              <a:t>CarouselView</a:t>
            </a:r>
            <a:r>
              <a:rPr lang="es-ES" sz="135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D2002E-1CB9-4128-9EE3-E933F125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69" y="0"/>
            <a:ext cx="3232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30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RefreshView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314" y="912044"/>
            <a:ext cx="6284502" cy="1875118"/>
          </a:xfrm>
        </p:spPr>
        <p:txBody>
          <a:bodyPr>
            <a:normAutofit/>
          </a:bodyPr>
          <a:lstStyle/>
          <a:p>
            <a:pPr marL="252109" lvl="1" indent="0">
              <a:buNone/>
            </a:pPr>
            <a:r>
              <a:rPr lang="en-US" dirty="0">
                <a:latin typeface="Segoe UI Light (Títulos)"/>
              </a:rPr>
              <a:t>Tener Pull to Refresh para </a:t>
            </a:r>
            <a:r>
              <a:rPr lang="en-US" dirty="0" err="1">
                <a:latin typeface="Segoe UI Light (Títulos)"/>
              </a:rPr>
              <a:t>cubrir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casi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cualquier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necesidad</a:t>
            </a:r>
            <a:r>
              <a:rPr lang="en-US" dirty="0">
                <a:latin typeface="Segoe UI Light (Títulos)"/>
              </a:rPr>
              <a:t> de forma </a:t>
            </a:r>
            <a:r>
              <a:rPr lang="en-US" dirty="0" err="1">
                <a:latin typeface="Segoe UI Light (Títulos)"/>
              </a:rPr>
              <a:t>sencilla</a:t>
            </a:r>
            <a:r>
              <a:rPr lang="en-US" dirty="0">
                <a:latin typeface="Segoe UI Light (Títulos)"/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7AFB0D-5EEE-4392-B5FE-0F7ABD877D50}"/>
              </a:ext>
            </a:extLst>
          </p:cNvPr>
          <p:cNvSpPr/>
          <p:nvPr/>
        </p:nvSpPr>
        <p:spPr>
          <a:xfrm>
            <a:off x="628650" y="1602254"/>
            <a:ext cx="557827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RefreshView</a:t>
            </a:r>
            <a:endParaRPr lang="es-E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BackgroundColor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StaticResource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WhiteColor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}"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RefreshColor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StaticResource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AccentColor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}"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IsRefreshing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IsBusy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}"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ReloadCommand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		&lt;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ScrollView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		&lt;/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ScrollView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RefreshView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Imagen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87C4E623-D063-458D-A487-6FFA83CB2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139" y="554507"/>
            <a:ext cx="2620671" cy="423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42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SwipeView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486" y="912044"/>
            <a:ext cx="5985734" cy="381798"/>
          </a:xfrm>
        </p:spPr>
        <p:txBody>
          <a:bodyPr>
            <a:normAutofit/>
          </a:bodyPr>
          <a:lstStyle/>
          <a:p>
            <a:pPr marL="252109" lvl="1" indent="0">
              <a:buNone/>
            </a:pPr>
            <a:r>
              <a:rPr lang="en-US" dirty="0" err="1">
                <a:latin typeface="Segoe UI Light (Títulos)"/>
              </a:rPr>
              <a:t>Opciones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contextuales</a:t>
            </a:r>
            <a:r>
              <a:rPr lang="en-US" dirty="0">
                <a:latin typeface="Segoe UI Light (Títulos)"/>
              </a:rPr>
              <a:t> hacienda Swipe!.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7AFB0D-5EEE-4392-B5FE-0F7ABD877D50}"/>
              </a:ext>
            </a:extLst>
          </p:cNvPr>
          <p:cNvSpPr/>
          <p:nvPr/>
        </p:nvSpPr>
        <p:spPr>
          <a:xfrm>
            <a:off x="628650" y="1293842"/>
            <a:ext cx="5630361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SwipeView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SwipeView.LeftItems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SwipeItems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Mode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Reveal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Text="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Favorite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"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Favorite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SwipeItem.Icon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FontIconSource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Glyph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="&amp;#xE734;"/&gt;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SwipeItem.Icon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Text="Share"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Share}"&gt;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SwipeItem.Icon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FontIconSource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Glyph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="&amp;#xE27D;"/&gt;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SwipeItem.Icon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SwipeItems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SwipeView.LeftItems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SwipeView.RightItems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SwipeItems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Mode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Execute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Text="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"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="{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SwipeItem.Icon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FontIconSource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Glyph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="&amp;#xE74D;"/&gt;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SwipeItem.Icon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SwipeItems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SwipeView.LeftItems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Frame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	&lt;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 Text="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Foo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" /&gt;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	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Frame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s-ES" sz="700" dirty="0" err="1">
                <a:solidFill>
                  <a:schemeClr val="bg1"/>
                </a:solidFill>
                <a:latin typeface="Consolas" panose="020B0609020204030204" pitchFamily="49" charset="0"/>
              </a:rPr>
              <a:t>SwipeView</a:t>
            </a:r>
            <a:r>
              <a:rPr lang="es-ES" sz="7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es-ES" sz="825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4A19CD-5AEA-4166-916B-B112CEE5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20" y="367691"/>
            <a:ext cx="2597851" cy="44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50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Gifs, Storyboards, 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877" y="1021148"/>
            <a:ext cx="5872530" cy="1875118"/>
          </a:xfrm>
        </p:spPr>
        <p:txBody>
          <a:bodyPr>
            <a:normAutofit/>
          </a:bodyPr>
          <a:lstStyle/>
          <a:p>
            <a:pPr marL="252109" lvl="1" indent="0">
              <a:buNone/>
            </a:pPr>
            <a:r>
              <a:rPr lang="en-US" dirty="0" err="1">
                <a:latin typeface="Segoe UI Light (Títulos)"/>
              </a:rPr>
              <a:t>Habrá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mejoras</a:t>
            </a:r>
            <a:r>
              <a:rPr lang="en-US" dirty="0">
                <a:latin typeface="Segoe UI Light (Títulos)"/>
              </a:rPr>
              <a:t> </a:t>
            </a:r>
            <a:r>
              <a:rPr lang="en-US" dirty="0" err="1">
                <a:latin typeface="Segoe UI Light (Títulos)"/>
              </a:rPr>
              <a:t>en</a:t>
            </a:r>
            <a:r>
              <a:rPr lang="en-US" dirty="0">
                <a:latin typeface="Segoe UI Light (Títulos)"/>
              </a:rPr>
              <a:t> el </a:t>
            </a:r>
            <a:r>
              <a:rPr lang="en-US" dirty="0" err="1">
                <a:latin typeface="Segoe UI Light (Títulos)"/>
              </a:rPr>
              <a:t>sistema</a:t>
            </a:r>
            <a:r>
              <a:rPr lang="en-US" dirty="0">
                <a:latin typeface="Segoe UI Light (Títulos)"/>
              </a:rPr>
              <a:t> de </a:t>
            </a:r>
            <a:r>
              <a:rPr lang="en-US" dirty="0" err="1">
                <a:latin typeface="Segoe UI Light (Títulos)"/>
              </a:rPr>
              <a:t>animaciones</a:t>
            </a:r>
            <a:r>
              <a:rPr lang="en-US" dirty="0">
                <a:latin typeface="Segoe UI Light (Títulos)"/>
              </a:rPr>
              <a:t>. </a:t>
            </a:r>
            <a:r>
              <a:rPr lang="en-US" dirty="0" err="1">
                <a:latin typeface="Segoe UI Light (Títulos)"/>
              </a:rPr>
              <a:t>Llegarán</a:t>
            </a:r>
            <a:r>
              <a:rPr lang="en-US" dirty="0">
                <a:latin typeface="Segoe UI Light (Títulos)"/>
              </a:rPr>
              <a:t> Storyboards, Soporte a gif,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7AFB0D-5EEE-4392-B5FE-0F7ABD877D50}"/>
              </a:ext>
            </a:extLst>
          </p:cNvPr>
          <p:cNvSpPr/>
          <p:nvPr/>
        </p:nvSpPr>
        <p:spPr>
          <a:xfrm>
            <a:off x="628649" y="1688661"/>
            <a:ext cx="5448059" cy="12234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s-E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AnimateProgressDouble</a:t>
            </a:r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TargetProperty</a:t>
            </a:r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s-E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VisualElement.Scale</a:t>
            </a:r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	Progress="{</a:t>
            </a:r>
            <a:r>
              <a:rPr lang="es-E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Binding</a:t>
            </a:r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ScrollY</a:t>
            </a:r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, Source={</a:t>
            </a:r>
            <a:r>
              <a:rPr lang="es-E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x:Reference</a:t>
            </a:r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E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Scroll</a:t>
            </a:r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}}"</a:t>
            </a:r>
          </a:p>
          <a:p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	From="1"</a:t>
            </a:r>
          </a:p>
          <a:p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	To="0.75"</a:t>
            </a:r>
          </a:p>
          <a:p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Minimum</a:t>
            </a:r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="320"</a:t>
            </a:r>
          </a:p>
          <a:p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E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Maximum</a:t>
            </a:r>
            <a:r>
              <a:rPr lang="es-ES" sz="1050" dirty="0">
                <a:solidFill>
                  <a:schemeClr val="bg1"/>
                </a:solidFill>
                <a:latin typeface="Consolas" panose="020B0609020204030204" pitchFamily="49" charset="0"/>
              </a:rPr>
              <a:t>="400"/&gt;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B29C3A-563D-46EC-95A8-17E74C8C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07" y="261862"/>
            <a:ext cx="2702403" cy="466450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90D71D9-B0F4-4975-8534-04495FBC3025}"/>
              </a:ext>
            </a:extLst>
          </p:cNvPr>
          <p:cNvSpPr/>
          <p:nvPr/>
        </p:nvSpPr>
        <p:spPr>
          <a:xfrm>
            <a:off x="536331" y="4589502"/>
            <a:ext cx="3918252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https://github.com/davidortinau/Xappy</a:t>
            </a:r>
            <a:endParaRPr lang="es-ES" dirty="0"/>
          </a:p>
          <a:p>
            <a:endParaRPr lang="es-ES" sz="1350" dirty="0"/>
          </a:p>
        </p:txBody>
      </p:sp>
    </p:spTree>
    <p:extLst>
      <p:ext uri="{BB962C8B-B14F-4D97-AF65-F5344CB8AC3E}">
        <p14:creationId xmlns:p14="http://schemas.microsoft.com/office/powerpoint/2010/main" val="213304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Próximas novedades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779"/>
            <a:ext cx="3651089" cy="2848985"/>
          </a:xfrm>
        </p:spPr>
        <p:txBody>
          <a:bodyPr/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2700" dirty="0"/>
              <a:t>Camera View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2700" dirty="0" err="1"/>
              <a:t>MediaPlayer</a:t>
            </a:r>
            <a:endParaRPr lang="es-ES" sz="27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2700" dirty="0"/>
              <a:t>Gradientes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2700" dirty="0"/>
              <a:t>Bordes redondeados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2700" dirty="0"/>
              <a:t>Transiciones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s-ES" sz="2700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37B4927E-A168-4B49-9EF3-A032FADF93B2}"/>
              </a:ext>
            </a:extLst>
          </p:cNvPr>
          <p:cNvSpPr txBox="1">
            <a:spLocks/>
          </p:cNvSpPr>
          <p:nvPr/>
        </p:nvSpPr>
        <p:spPr>
          <a:xfrm>
            <a:off x="4279739" y="1075779"/>
            <a:ext cx="3839946" cy="2257541"/>
          </a:xfrm>
          <a:prstGeom prst="rect">
            <a:avLst/>
          </a:prstGeom>
        </p:spPr>
        <p:txBody>
          <a:bodyPr vert="horz" wrap="square" lIns="109728" tIns="68580" rIns="109728" bIns="6858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59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18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78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37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2700" dirty="0" err="1"/>
              <a:t>Custom</a:t>
            </a:r>
            <a:r>
              <a:rPr lang="es-ES" sz="2700" dirty="0"/>
              <a:t> </a:t>
            </a:r>
            <a:r>
              <a:rPr lang="es-ES" sz="2700" dirty="0" err="1"/>
              <a:t>NavBar</a:t>
            </a:r>
            <a:endParaRPr lang="es-ES" sz="27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2700" dirty="0"/>
              <a:t>Shell </a:t>
            </a:r>
            <a:r>
              <a:rPr lang="es-ES" sz="2700" dirty="0" err="1"/>
              <a:t>Flyout</a:t>
            </a:r>
            <a:r>
              <a:rPr lang="es-ES" sz="2700" dirty="0"/>
              <a:t> </a:t>
            </a:r>
            <a:r>
              <a:rPr lang="es-ES" sz="2700" dirty="0" err="1"/>
              <a:t>Header</a:t>
            </a:r>
            <a:r>
              <a:rPr lang="es-ES" sz="2700" dirty="0"/>
              <a:t> &amp; </a:t>
            </a:r>
            <a:r>
              <a:rPr lang="es-ES" sz="2700" dirty="0" err="1"/>
              <a:t>Footer</a:t>
            </a:r>
            <a:endParaRPr lang="es-ES" sz="27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2700" dirty="0"/>
              <a:t>Shell </a:t>
            </a:r>
            <a:r>
              <a:rPr lang="es-ES" sz="2700" dirty="0" err="1"/>
              <a:t>Tab</a:t>
            </a:r>
            <a:r>
              <a:rPr lang="es-ES" sz="2700" dirty="0"/>
              <a:t> </a:t>
            </a:r>
            <a:r>
              <a:rPr lang="es-ES" sz="2700" dirty="0" err="1"/>
              <a:t>Templates</a:t>
            </a:r>
            <a:endParaRPr lang="es-ES" sz="27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2700" dirty="0" err="1"/>
              <a:t>Shadows</a:t>
            </a:r>
            <a:endParaRPr lang="es-ES" sz="27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106082-D67A-426F-9B8B-C036D3622D7C}"/>
              </a:ext>
            </a:extLst>
          </p:cNvPr>
          <p:cNvSpPr/>
          <p:nvPr/>
        </p:nvSpPr>
        <p:spPr>
          <a:xfrm>
            <a:off x="628649" y="3658793"/>
            <a:ext cx="7861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100" dirty="0">
                <a:hlinkClick r:id="rId2"/>
              </a:rPr>
              <a:t>https://github.com/xamarin/Xamarin.Forms/wiki/Feature-Roadmap</a:t>
            </a:r>
            <a:endParaRPr lang="es-ES" sz="2100" dirty="0"/>
          </a:p>
          <a:p>
            <a:endParaRPr lang="es-ES" sz="2100" dirty="0"/>
          </a:p>
        </p:txBody>
      </p:sp>
    </p:spTree>
    <p:extLst>
      <p:ext uri="{BB962C8B-B14F-4D97-AF65-F5344CB8AC3E}">
        <p14:creationId xmlns:p14="http://schemas.microsoft.com/office/powerpoint/2010/main" val="1975667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Librerías de terceros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11692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Plantillas con diseños resolviendo problemas habituales</a:t>
            </a:r>
          </a:p>
        </p:txBody>
      </p:sp>
    </p:spTree>
    <p:extLst>
      <p:ext uri="{BB962C8B-B14F-4D97-AF65-F5344CB8AC3E}">
        <p14:creationId xmlns:p14="http://schemas.microsoft.com/office/powerpoint/2010/main" val="354066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 actuales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Diseño de Apps móviles</a:t>
            </a:r>
          </a:p>
        </p:txBody>
      </p:sp>
    </p:spTree>
    <p:extLst>
      <p:ext uri="{BB962C8B-B14F-4D97-AF65-F5344CB8AC3E}">
        <p14:creationId xmlns:p14="http://schemas.microsoft.com/office/powerpoint/2010/main" val="986193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 de terceros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961479"/>
            <a:ext cx="8263890" cy="1460913"/>
          </a:xfrm>
        </p:spPr>
        <p:txBody>
          <a:bodyPr/>
          <a:lstStyle/>
          <a:p>
            <a:r>
              <a:rPr lang="es-ES" dirty="0"/>
              <a:t>A nivel de librerías de terceros, además de controles, empezamos a tener plantillas con diseños típicos, resolver casos habituales,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Grial UI 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SyncFusion</a:t>
            </a:r>
            <a:r>
              <a:rPr lang="es-ES" dirty="0"/>
              <a:t> </a:t>
            </a:r>
            <a:r>
              <a:rPr lang="es-ES" dirty="0" err="1"/>
              <a:t>Essential</a:t>
            </a:r>
            <a:r>
              <a:rPr lang="es-ES" dirty="0"/>
              <a:t> UI Kit</a:t>
            </a:r>
            <a:endParaRPr lang="es-ES" sz="2400" dirty="0"/>
          </a:p>
        </p:txBody>
      </p:sp>
      <p:pic>
        <p:nvPicPr>
          <p:cNvPr id="5" name="Imagen 4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436327BF-24E9-4C78-A87E-F214AA58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90" y="2344312"/>
            <a:ext cx="5484896" cy="27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047682" y="2907489"/>
            <a:ext cx="7048636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Veamos librerías de terceros</a:t>
            </a:r>
          </a:p>
        </p:txBody>
      </p:sp>
    </p:spTree>
    <p:extLst>
      <p:ext uri="{BB962C8B-B14F-4D97-AF65-F5344CB8AC3E}">
        <p14:creationId xmlns:p14="http://schemas.microsoft.com/office/powerpoint/2010/main" val="27353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09391" y="304392"/>
            <a:ext cx="8648657" cy="3605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2400" kern="1200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respuestas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252135" y="1076540"/>
            <a:ext cx="8594677" cy="631239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28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Dudas</a:t>
            </a:r>
            <a:r>
              <a:rPr lang="en-US" sz="2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24132" y="1563781"/>
            <a:ext cx="8445056" cy="2303930"/>
          </a:xfrm>
          <a:prstGeom prst="rect">
            <a:avLst/>
          </a:prstGeom>
        </p:spPr>
        <p:txBody>
          <a:bodyPr vert="horz" lIns="91427" tIns="0" rIns="91427" bIns="45714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4375" indent="-2667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90600" indent="-2762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8798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6597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ru-RU" sz="16597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4B8F011-F536-449F-9037-C8BAD5335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3187"/>
            <a:ext cx="428625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86347" y="1671503"/>
            <a:ext cx="4845953" cy="1754326"/>
          </a:xfrm>
        </p:spPr>
        <p:txBody>
          <a:bodyPr/>
          <a:lstStyle/>
          <a:p>
            <a:r>
              <a:rPr lang="es-ES" sz="6000" dirty="0">
                <a:latin typeface="Segoe UI "/>
              </a:rPr>
              <a:t>¡</a:t>
            </a:r>
            <a:r>
              <a:rPr lang="es-ES" sz="6000" b="1" dirty="0">
                <a:latin typeface="Segoe UI "/>
              </a:rPr>
              <a:t>GRACIAS</a:t>
            </a:r>
            <a:r>
              <a:rPr lang="es-ES" sz="6000" dirty="0">
                <a:latin typeface="Segoe UI "/>
              </a:rPr>
              <a:t> a todos!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F49F90-3375-454B-BA89-B5A69B09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025819"/>
            <a:ext cx="3537141" cy="3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4616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2837906" y="1025046"/>
            <a:ext cx="3468188" cy="2209488"/>
          </a:xfrm>
          <a:custGeom>
            <a:avLst/>
            <a:gdLst>
              <a:gd name="T0" fmla="*/ 683 w 865"/>
              <a:gd name="T1" fmla="*/ 59 h 550"/>
              <a:gd name="T2" fmla="*/ 628 w 865"/>
              <a:gd name="T3" fmla="*/ 141 h 550"/>
              <a:gd name="T4" fmla="*/ 565 w 865"/>
              <a:gd name="T5" fmla="*/ 61 h 550"/>
              <a:gd name="T6" fmla="*/ 565 w 865"/>
              <a:gd name="T7" fmla="*/ 140 h 550"/>
              <a:gd name="T8" fmla="*/ 0 w 865"/>
              <a:gd name="T9" fmla="*/ 0 h 550"/>
              <a:gd name="T10" fmla="*/ 768 w 865"/>
              <a:gd name="T11" fmla="*/ 162 h 550"/>
              <a:gd name="T12" fmla="*/ 708 w 865"/>
              <a:gd name="T13" fmla="*/ 211 h 550"/>
              <a:gd name="T14" fmla="*/ 745 w 865"/>
              <a:gd name="T15" fmla="*/ 334 h 550"/>
              <a:gd name="T16" fmla="*/ 614 w 865"/>
              <a:gd name="T17" fmla="*/ 64 h 550"/>
              <a:gd name="T18" fmla="*/ 703 w 865"/>
              <a:gd name="T19" fmla="*/ 92 h 550"/>
              <a:gd name="T20" fmla="*/ 621 w 865"/>
              <a:gd name="T21" fmla="*/ 148 h 550"/>
              <a:gd name="T22" fmla="*/ 642 w 865"/>
              <a:gd name="T23" fmla="*/ 281 h 550"/>
              <a:gd name="T24" fmla="*/ 617 w 865"/>
              <a:gd name="T25" fmla="*/ 211 h 550"/>
              <a:gd name="T26" fmla="*/ 691 w 865"/>
              <a:gd name="T27" fmla="*/ 261 h 550"/>
              <a:gd name="T28" fmla="*/ 587 w 865"/>
              <a:gd name="T29" fmla="*/ 95 h 550"/>
              <a:gd name="T30" fmla="*/ 500 w 865"/>
              <a:gd name="T31" fmla="*/ 162 h 550"/>
              <a:gd name="T32" fmla="*/ 373 w 865"/>
              <a:gd name="T33" fmla="*/ 42 h 550"/>
              <a:gd name="T34" fmla="*/ 253 w 865"/>
              <a:gd name="T35" fmla="*/ 317 h 550"/>
              <a:gd name="T36" fmla="*/ 341 w 865"/>
              <a:gd name="T37" fmla="*/ 274 h 550"/>
              <a:gd name="T38" fmla="*/ 258 w 865"/>
              <a:gd name="T39" fmla="*/ 144 h 550"/>
              <a:gd name="T40" fmla="*/ 216 w 865"/>
              <a:gd name="T41" fmla="*/ 140 h 550"/>
              <a:gd name="T42" fmla="*/ 175 w 865"/>
              <a:gd name="T43" fmla="*/ 149 h 550"/>
              <a:gd name="T44" fmla="*/ 149 w 865"/>
              <a:gd name="T45" fmla="*/ 162 h 550"/>
              <a:gd name="T46" fmla="*/ 118 w 865"/>
              <a:gd name="T47" fmla="*/ 191 h 550"/>
              <a:gd name="T48" fmla="*/ 98 w 865"/>
              <a:gd name="T49" fmla="*/ 228 h 550"/>
              <a:gd name="T50" fmla="*/ 42 w 865"/>
              <a:gd name="T51" fmla="*/ 267 h 550"/>
              <a:gd name="T52" fmla="*/ 42 w 865"/>
              <a:gd name="T53" fmla="*/ 267 h 550"/>
              <a:gd name="T54" fmla="*/ 206 w 865"/>
              <a:gd name="T55" fmla="*/ 508 h 550"/>
              <a:gd name="T56" fmla="*/ 42 w 865"/>
              <a:gd name="T57" fmla="*/ 475 h 550"/>
              <a:gd name="T58" fmla="*/ 227 w 865"/>
              <a:gd name="T59" fmla="*/ 492 h 550"/>
              <a:gd name="T60" fmla="*/ 407 w 865"/>
              <a:gd name="T61" fmla="*/ 504 h 550"/>
              <a:gd name="T62" fmla="*/ 330 w 865"/>
              <a:gd name="T63" fmla="*/ 425 h 550"/>
              <a:gd name="T64" fmla="*/ 146 w 865"/>
              <a:gd name="T65" fmla="*/ 438 h 550"/>
              <a:gd name="T66" fmla="*/ 69 w 865"/>
              <a:gd name="T67" fmla="*/ 418 h 550"/>
              <a:gd name="T68" fmla="*/ 253 w 865"/>
              <a:gd name="T69" fmla="*/ 431 h 550"/>
              <a:gd name="T70" fmla="*/ 407 w 865"/>
              <a:gd name="T71" fmla="*/ 431 h 550"/>
              <a:gd name="T72" fmla="*/ 330 w 865"/>
              <a:gd name="T73" fmla="*/ 355 h 550"/>
              <a:gd name="T74" fmla="*/ 146 w 865"/>
              <a:gd name="T75" fmla="*/ 368 h 550"/>
              <a:gd name="T76" fmla="*/ 69 w 865"/>
              <a:gd name="T77" fmla="*/ 348 h 550"/>
              <a:gd name="T78" fmla="*/ 253 w 865"/>
              <a:gd name="T79" fmla="*/ 361 h 550"/>
              <a:gd name="T80" fmla="*/ 407 w 865"/>
              <a:gd name="T81" fmla="*/ 361 h 550"/>
              <a:gd name="T82" fmla="*/ 359 w 865"/>
              <a:gd name="T83" fmla="*/ 266 h 550"/>
              <a:gd name="T84" fmla="*/ 350 w 865"/>
              <a:gd name="T85" fmla="*/ 225 h 550"/>
              <a:gd name="T86" fmla="*/ 328 w 865"/>
              <a:gd name="T87" fmla="*/ 188 h 550"/>
              <a:gd name="T88" fmla="*/ 570 w 865"/>
              <a:gd name="T89" fmla="*/ 292 h 550"/>
              <a:gd name="T90" fmla="*/ 521 w 865"/>
              <a:gd name="T91" fmla="*/ 253 h 550"/>
              <a:gd name="T92" fmla="*/ 608 w 865"/>
              <a:gd name="T93" fmla="*/ 506 h 550"/>
              <a:gd name="T94" fmla="*/ 510 w 865"/>
              <a:gd name="T95" fmla="*/ 398 h 550"/>
              <a:gd name="T96" fmla="*/ 514 w 865"/>
              <a:gd name="T97" fmla="*/ 384 h 550"/>
              <a:gd name="T98" fmla="*/ 720 w 865"/>
              <a:gd name="T99" fmla="*/ 506 h 550"/>
              <a:gd name="T100" fmla="*/ 720 w 865"/>
              <a:gd name="T101" fmla="*/ 497 h 550"/>
              <a:gd name="T102" fmla="*/ 755 w 865"/>
              <a:gd name="T103" fmla="*/ 501 h 550"/>
              <a:gd name="T104" fmla="*/ 779 w 865"/>
              <a:gd name="T105" fmla="*/ 382 h 550"/>
              <a:gd name="T106" fmla="*/ 779 w 865"/>
              <a:gd name="T107" fmla="*/ 391 h 550"/>
              <a:gd name="T108" fmla="*/ 760 w 865"/>
              <a:gd name="T109" fmla="*/ 493 h 550"/>
              <a:gd name="T110" fmla="*/ 780 w 865"/>
              <a:gd name="T111" fmla="*/ 45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65" h="550">
                <a:moveTo>
                  <a:pt x="656" y="154"/>
                </a:moveTo>
                <a:cubicBezTo>
                  <a:pt x="667" y="154"/>
                  <a:pt x="677" y="150"/>
                  <a:pt x="683" y="142"/>
                </a:cubicBezTo>
                <a:cubicBezTo>
                  <a:pt x="690" y="133"/>
                  <a:pt x="693" y="122"/>
                  <a:pt x="693" y="107"/>
                </a:cubicBezTo>
                <a:cubicBezTo>
                  <a:pt x="693" y="94"/>
                  <a:pt x="693" y="94"/>
                  <a:pt x="693" y="94"/>
                </a:cubicBezTo>
                <a:cubicBezTo>
                  <a:pt x="693" y="79"/>
                  <a:pt x="690" y="67"/>
                  <a:pt x="683" y="59"/>
                </a:cubicBezTo>
                <a:cubicBezTo>
                  <a:pt x="676" y="51"/>
                  <a:pt x="667" y="46"/>
                  <a:pt x="656" y="46"/>
                </a:cubicBezTo>
                <a:cubicBezTo>
                  <a:pt x="644" y="46"/>
                  <a:pt x="635" y="51"/>
                  <a:pt x="628" y="59"/>
                </a:cubicBezTo>
                <a:cubicBezTo>
                  <a:pt x="622" y="67"/>
                  <a:pt x="618" y="79"/>
                  <a:pt x="618" y="94"/>
                </a:cubicBezTo>
                <a:cubicBezTo>
                  <a:pt x="618" y="107"/>
                  <a:pt x="618" y="107"/>
                  <a:pt x="618" y="107"/>
                </a:cubicBezTo>
                <a:cubicBezTo>
                  <a:pt x="618" y="121"/>
                  <a:pt x="622" y="133"/>
                  <a:pt x="628" y="141"/>
                </a:cubicBezTo>
                <a:cubicBezTo>
                  <a:pt x="635" y="150"/>
                  <a:pt x="644" y="154"/>
                  <a:pt x="656" y="154"/>
                </a:cubicBezTo>
                <a:close/>
                <a:moveTo>
                  <a:pt x="565" y="140"/>
                </a:moveTo>
                <a:cubicBezTo>
                  <a:pt x="572" y="131"/>
                  <a:pt x="576" y="120"/>
                  <a:pt x="576" y="105"/>
                </a:cubicBezTo>
                <a:cubicBezTo>
                  <a:pt x="576" y="94"/>
                  <a:pt x="576" y="94"/>
                  <a:pt x="576" y="94"/>
                </a:cubicBezTo>
                <a:cubicBezTo>
                  <a:pt x="576" y="80"/>
                  <a:pt x="572" y="69"/>
                  <a:pt x="565" y="61"/>
                </a:cubicBezTo>
                <a:cubicBezTo>
                  <a:pt x="557" y="52"/>
                  <a:pt x="547" y="48"/>
                  <a:pt x="534" y="48"/>
                </a:cubicBezTo>
                <a:cubicBezTo>
                  <a:pt x="510" y="48"/>
                  <a:pt x="510" y="48"/>
                  <a:pt x="510" y="48"/>
                </a:cubicBezTo>
                <a:cubicBezTo>
                  <a:pt x="510" y="153"/>
                  <a:pt x="510" y="153"/>
                  <a:pt x="510" y="153"/>
                </a:cubicBezTo>
                <a:cubicBezTo>
                  <a:pt x="534" y="153"/>
                  <a:pt x="534" y="153"/>
                  <a:pt x="534" y="153"/>
                </a:cubicBezTo>
                <a:cubicBezTo>
                  <a:pt x="546" y="153"/>
                  <a:pt x="557" y="149"/>
                  <a:pt x="565" y="140"/>
                </a:cubicBezTo>
                <a:close/>
                <a:moveTo>
                  <a:pt x="0" y="0"/>
                </a:moveTo>
                <a:cubicBezTo>
                  <a:pt x="0" y="550"/>
                  <a:pt x="0" y="550"/>
                  <a:pt x="0" y="550"/>
                </a:cubicBezTo>
                <a:cubicBezTo>
                  <a:pt x="865" y="550"/>
                  <a:pt x="865" y="550"/>
                  <a:pt x="865" y="550"/>
                </a:cubicBezTo>
                <a:cubicBezTo>
                  <a:pt x="865" y="0"/>
                  <a:pt x="865" y="0"/>
                  <a:pt x="865" y="0"/>
                </a:cubicBezTo>
                <a:lnTo>
                  <a:pt x="0" y="0"/>
                </a:lnTo>
                <a:close/>
                <a:moveTo>
                  <a:pt x="716" y="39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48"/>
                  <a:pt x="810" y="48"/>
                  <a:pt x="810" y="48"/>
                </a:cubicBezTo>
                <a:cubicBezTo>
                  <a:pt x="768" y="48"/>
                  <a:pt x="768" y="48"/>
                  <a:pt x="768" y="48"/>
                </a:cubicBezTo>
                <a:cubicBezTo>
                  <a:pt x="768" y="162"/>
                  <a:pt x="768" y="162"/>
                  <a:pt x="768" y="162"/>
                </a:cubicBezTo>
                <a:cubicBezTo>
                  <a:pt x="758" y="162"/>
                  <a:pt x="758" y="162"/>
                  <a:pt x="758" y="162"/>
                </a:cubicBezTo>
                <a:cubicBezTo>
                  <a:pt x="758" y="48"/>
                  <a:pt x="758" y="48"/>
                  <a:pt x="758" y="48"/>
                </a:cubicBezTo>
                <a:cubicBezTo>
                  <a:pt x="716" y="48"/>
                  <a:pt x="716" y="48"/>
                  <a:pt x="716" y="48"/>
                </a:cubicBezTo>
                <a:lnTo>
                  <a:pt x="716" y="39"/>
                </a:lnTo>
                <a:close/>
                <a:moveTo>
                  <a:pt x="708" y="211"/>
                </a:moveTo>
                <a:cubicBezTo>
                  <a:pt x="808" y="211"/>
                  <a:pt x="808" y="211"/>
                  <a:pt x="808" y="211"/>
                </a:cubicBezTo>
                <a:cubicBezTo>
                  <a:pt x="808" y="232"/>
                  <a:pt x="808" y="232"/>
                  <a:pt x="808" y="232"/>
                </a:cubicBezTo>
                <a:cubicBezTo>
                  <a:pt x="770" y="232"/>
                  <a:pt x="770" y="232"/>
                  <a:pt x="770" y="232"/>
                </a:cubicBezTo>
                <a:cubicBezTo>
                  <a:pt x="770" y="334"/>
                  <a:pt x="770" y="334"/>
                  <a:pt x="770" y="334"/>
                </a:cubicBezTo>
                <a:cubicBezTo>
                  <a:pt x="745" y="334"/>
                  <a:pt x="745" y="334"/>
                  <a:pt x="745" y="334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08" y="232"/>
                  <a:pt x="708" y="232"/>
                  <a:pt x="708" y="232"/>
                </a:cubicBezTo>
                <a:lnTo>
                  <a:pt x="708" y="211"/>
                </a:lnTo>
                <a:close/>
                <a:moveTo>
                  <a:pt x="608" y="94"/>
                </a:moveTo>
                <a:cubicBezTo>
                  <a:pt x="608" y="83"/>
                  <a:pt x="610" y="73"/>
                  <a:pt x="614" y="64"/>
                </a:cubicBezTo>
                <a:cubicBezTo>
                  <a:pt x="618" y="56"/>
                  <a:pt x="623" y="49"/>
                  <a:pt x="631" y="44"/>
                </a:cubicBezTo>
                <a:cubicBezTo>
                  <a:pt x="638" y="40"/>
                  <a:pt x="646" y="37"/>
                  <a:pt x="656" y="37"/>
                </a:cubicBezTo>
                <a:cubicBezTo>
                  <a:pt x="665" y="37"/>
                  <a:pt x="673" y="40"/>
                  <a:pt x="681" y="44"/>
                </a:cubicBezTo>
                <a:cubicBezTo>
                  <a:pt x="688" y="49"/>
                  <a:pt x="693" y="55"/>
                  <a:pt x="697" y="63"/>
                </a:cubicBezTo>
                <a:cubicBezTo>
                  <a:pt x="701" y="72"/>
                  <a:pt x="703" y="81"/>
                  <a:pt x="703" y="92"/>
                </a:cubicBezTo>
                <a:cubicBezTo>
                  <a:pt x="703" y="107"/>
                  <a:pt x="703" y="107"/>
                  <a:pt x="703" y="107"/>
                </a:cubicBezTo>
                <a:cubicBezTo>
                  <a:pt x="703" y="118"/>
                  <a:pt x="701" y="128"/>
                  <a:pt x="698" y="137"/>
                </a:cubicBezTo>
                <a:cubicBezTo>
                  <a:pt x="694" y="145"/>
                  <a:pt x="688" y="152"/>
                  <a:pt x="681" y="156"/>
                </a:cubicBezTo>
                <a:cubicBezTo>
                  <a:pt x="674" y="161"/>
                  <a:pt x="665" y="163"/>
                  <a:pt x="656" y="163"/>
                </a:cubicBezTo>
                <a:cubicBezTo>
                  <a:pt x="641" y="163"/>
                  <a:pt x="630" y="158"/>
                  <a:pt x="621" y="148"/>
                </a:cubicBezTo>
                <a:cubicBezTo>
                  <a:pt x="612" y="138"/>
                  <a:pt x="608" y="124"/>
                  <a:pt x="608" y="106"/>
                </a:cubicBezTo>
                <a:lnTo>
                  <a:pt x="608" y="94"/>
                </a:lnTo>
                <a:close/>
                <a:moveTo>
                  <a:pt x="691" y="261"/>
                </a:moveTo>
                <a:cubicBezTo>
                  <a:pt x="691" y="281"/>
                  <a:pt x="691" y="281"/>
                  <a:pt x="691" y="281"/>
                </a:cubicBezTo>
                <a:cubicBezTo>
                  <a:pt x="642" y="281"/>
                  <a:pt x="642" y="281"/>
                  <a:pt x="642" y="281"/>
                </a:cubicBezTo>
                <a:cubicBezTo>
                  <a:pt x="642" y="313"/>
                  <a:pt x="642" y="313"/>
                  <a:pt x="642" y="313"/>
                </a:cubicBezTo>
                <a:cubicBezTo>
                  <a:pt x="699" y="313"/>
                  <a:pt x="699" y="313"/>
                  <a:pt x="699" y="313"/>
                </a:cubicBezTo>
                <a:cubicBezTo>
                  <a:pt x="699" y="334"/>
                  <a:pt x="699" y="334"/>
                  <a:pt x="699" y="334"/>
                </a:cubicBezTo>
                <a:cubicBezTo>
                  <a:pt x="617" y="334"/>
                  <a:pt x="617" y="334"/>
                  <a:pt x="617" y="33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99" y="211"/>
                  <a:pt x="699" y="211"/>
                  <a:pt x="699" y="211"/>
                </a:cubicBezTo>
                <a:cubicBezTo>
                  <a:pt x="699" y="232"/>
                  <a:pt x="699" y="232"/>
                  <a:pt x="699" y="232"/>
                </a:cubicBezTo>
                <a:cubicBezTo>
                  <a:pt x="642" y="232"/>
                  <a:pt x="642" y="232"/>
                  <a:pt x="642" y="232"/>
                </a:cubicBezTo>
                <a:cubicBezTo>
                  <a:pt x="642" y="261"/>
                  <a:pt x="642" y="261"/>
                  <a:pt x="642" y="261"/>
                </a:cubicBezTo>
                <a:lnTo>
                  <a:pt x="691" y="261"/>
                </a:lnTo>
                <a:close/>
                <a:moveTo>
                  <a:pt x="500" y="39"/>
                </a:moveTo>
                <a:cubicBezTo>
                  <a:pt x="534" y="39"/>
                  <a:pt x="534" y="39"/>
                  <a:pt x="534" y="39"/>
                </a:cubicBezTo>
                <a:cubicBezTo>
                  <a:pt x="544" y="39"/>
                  <a:pt x="553" y="41"/>
                  <a:pt x="561" y="46"/>
                </a:cubicBezTo>
                <a:cubicBezTo>
                  <a:pt x="569" y="50"/>
                  <a:pt x="575" y="57"/>
                  <a:pt x="580" y="66"/>
                </a:cubicBezTo>
                <a:cubicBezTo>
                  <a:pt x="584" y="74"/>
                  <a:pt x="587" y="84"/>
                  <a:pt x="587" y="95"/>
                </a:cubicBezTo>
                <a:cubicBezTo>
                  <a:pt x="587" y="106"/>
                  <a:pt x="587" y="106"/>
                  <a:pt x="587" y="106"/>
                </a:cubicBezTo>
                <a:cubicBezTo>
                  <a:pt x="587" y="117"/>
                  <a:pt x="584" y="127"/>
                  <a:pt x="580" y="135"/>
                </a:cubicBezTo>
                <a:cubicBezTo>
                  <a:pt x="576" y="144"/>
                  <a:pt x="569" y="150"/>
                  <a:pt x="561" y="155"/>
                </a:cubicBezTo>
                <a:cubicBezTo>
                  <a:pt x="553" y="159"/>
                  <a:pt x="544" y="162"/>
                  <a:pt x="534" y="162"/>
                </a:cubicBezTo>
                <a:cubicBezTo>
                  <a:pt x="500" y="162"/>
                  <a:pt x="500" y="162"/>
                  <a:pt x="500" y="162"/>
                </a:cubicBezTo>
                <a:lnTo>
                  <a:pt x="500" y="39"/>
                </a:lnTo>
                <a:close/>
                <a:moveTo>
                  <a:pt x="407" y="42"/>
                </a:moveTo>
                <a:cubicBezTo>
                  <a:pt x="308" y="168"/>
                  <a:pt x="308" y="168"/>
                  <a:pt x="308" y="168"/>
                </a:cubicBezTo>
                <a:cubicBezTo>
                  <a:pt x="304" y="165"/>
                  <a:pt x="301" y="163"/>
                  <a:pt x="297" y="161"/>
                </a:cubicBezTo>
                <a:cubicBezTo>
                  <a:pt x="373" y="42"/>
                  <a:pt x="373" y="42"/>
                  <a:pt x="373" y="42"/>
                </a:cubicBezTo>
                <a:lnTo>
                  <a:pt x="407" y="42"/>
                </a:lnTo>
                <a:close/>
                <a:moveTo>
                  <a:pt x="341" y="274"/>
                </a:moveTo>
                <a:cubicBezTo>
                  <a:pt x="341" y="278"/>
                  <a:pt x="341" y="283"/>
                  <a:pt x="340" y="287"/>
                </a:cubicBezTo>
                <a:cubicBezTo>
                  <a:pt x="337" y="286"/>
                  <a:pt x="334" y="286"/>
                  <a:pt x="330" y="286"/>
                </a:cubicBezTo>
                <a:cubicBezTo>
                  <a:pt x="292" y="286"/>
                  <a:pt x="292" y="317"/>
                  <a:pt x="253" y="317"/>
                </a:cubicBezTo>
                <a:cubicBezTo>
                  <a:pt x="215" y="317"/>
                  <a:pt x="215" y="286"/>
                  <a:pt x="176" y="286"/>
                </a:cubicBezTo>
                <a:cubicBezTo>
                  <a:pt x="144" y="286"/>
                  <a:pt x="139" y="308"/>
                  <a:pt x="115" y="315"/>
                </a:cubicBezTo>
                <a:cubicBezTo>
                  <a:pt x="110" y="302"/>
                  <a:pt x="108" y="288"/>
                  <a:pt x="108" y="274"/>
                </a:cubicBezTo>
                <a:cubicBezTo>
                  <a:pt x="108" y="210"/>
                  <a:pt x="160" y="158"/>
                  <a:pt x="224" y="158"/>
                </a:cubicBezTo>
                <a:cubicBezTo>
                  <a:pt x="289" y="158"/>
                  <a:pt x="341" y="210"/>
                  <a:pt x="341" y="274"/>
                </a:cubicBezTo>
                <a:close/>
                <a:moveTo>
                  <a:pt x="266" y="113"/>
                </a:moveTo>
                <a:cubicBezTo>
                  <a:pt x="284" y="42"/>
                  <a:pt x="284" y="42"/>
                  <a:pt x="284" y="42"/>
                </a:cubicBezTo>
                <a:cubicBezTo>
                  <a:pt x="309" y="42"/>
                  <a:pt x="309" y="42"/>
                  <a:pt x="309" y="42"/>
                </a:cubicBezTo>
                <a:cubicBezTo>
                  <a:pt x="271" y="148"/>
                  <a:pt x="271" y="148"/>
                  <a:pt x="271" y="148"/>
                </a:cubicBezTo>
                <a:cubicBezTo>
                  <a:pt x="267" y="146"/>
                  <a:pt x="262" y="145"/>
                  <a:pt x="258" y="144"/>
                </a:cubicBezTo>
                <a:lnTo>
                  <a:pt x="266" y="113"/>
                </a:lnTo>
                <a:close/>
                <a:moveTo>
                  <a:pt x="233" y="42"/>
                </a:moveTo>
                <a:cubicBezTo>
                  <a:pt x="229" y="139"/>
                  <a:pt x="229" y="139"/>
                  <a:pt x="229" y="139"/>
                </a:cubicBezTo>
                <a:cubicBezTo>
                  <a:pt x="228" y="139"/>
                  <a:pt x="226" y="139"/>
                  <a:pt x="224" y="139"/>
                </a:cubicBezTo>
                <a:cubicBezTo>
                  <a:pt x="222" y="139"/>
                  <a:pt x="219" y="139"/>
                  <a:pt x="216" y="140"/>
                </a:cubicBezTo>
                <a:cubicBezTo>
                  <a:pt x="210" y="42"/>
                  <a:pt x="210" y="42"/>
                  <a:pt x="210" y="42"/>
                </a:cubicBezTo>
                <a:lnTo>
                  <a:pt x="233" y="42"/>
                </a:lnTo>
                <a:close/>
                <a:moveTo>
                  <a:pt x="158" y="42"/>
                </a:moveTo>
                <a:cubicBezTo>
                  <a:pt x="187" y="144"/>
                  <a:pt x="187" y="144"/>
                  <a:pt x="187" y="144"/>
                </a:cubicBezTo>
                <a:cubicBezTo>
                  <a:pt x="183" y="146"/>
                  <a:pt x="179" y="147"/>
                  <a:pt x="175" y="149"/>
                </a:cubicBezTo>
                <a:cubicBezTo>
                  <a:pt x="133" y="42"/>
                  <a:pt x="133" y="42"/>
                  <a:pt x="133" y="42"/>
                </a:cubicBezTo>
                <a:lnTo>
                  <a:pt x="158" y="42"/>
                </a:lnTo>
                <a:close/>
                <a:moveTo>
                  <a:pt x="42" y="42"/>
                </a:moveTo>
                <a:cubicBezTo>
                  <a:pt x="68" y="42"/>
                  <a:pt x="68" y="42"/>
                  <a:pt x="68" y="42"/>
                </a:cubicBezTo>
                <a:cubicBezTo>
                  <a:pt x="149" y="162"/>
                  <a:pt x="149" y="162"/>
                  <a:pt x="149" y="162"/>
                </a:cubicBezTo>
                <a:cubicBezTo>
                  <a:pt x="146" y="165"/>
                  <a:pt x="142" y="167"/>
                  <a:pt x="139" y="170"/>
                </a:cubicBezTo>
                <a:cubicBezTo>
                  <a:pt x="42" y="52"/>
                  <a:pt x="42" y="52"/>
                  <a:pt x="42" y="52"/>
                </a:cubicBezTo>
                <a:lnTo>
                  <a:pt x="42" y="42"/>
                </a:lnTo>
                <a:close/>
                <a:moveTo>
                  <a:pt x="42" y="131"/>
                </a:moveTo>
                <a:cubicBezTo>
                  <a:pt x="118" y="191"/>
                  <a:pt x="118" y="191"/>
                  <a:pt x="118" y="191"/>
                </a:cubicBezTo>
                <a:cubicBezTo>
                  <a:pt x="116" y="194"/>
                  <a:pt x="113" y="198"/>
                  <a:pt x="111" y="202"/>
                </a:cubicBezTo>
                <a:cubicBezTo>
                  <a:pt x="42" y="158"/>
                  <a:pt x="42" y="158"/>
                  <a:pt x="42" y="158"/>
                </a:cubicBezTo>
                <a:lnTo>
                  <a:pt x="42" y="131"/>
                </a:lnTo>
                <a:close/>
                <a:moveTo>
                  <a:pt x="42" y="207"/>
                </a:moveTo>
                <a:cubicBezTo>
                  <a:pt x="98" y="228"/>
                  <a:pt x="98" y="228"/>
                  <a:pt x="98" y="228"/>
                </a:cubicBezTo>
                <a:cubicBezTo>
                  <a:pt x="96" y="232"/>
                  <a:pt x="95" y="236"/>
                  <a:pt x="94" y="241"/>
                </a:cubicBezTo>
                <a:cubicBezTo>
                  <a:pt x="64" y="233"/>
                  <a:pt x="64" y="233"/>
                  <a:pt x="64" y="233"/>
                </a:cubicBezTo>
                <a:cubicBezTo>
                  <a:pt x="42" y="228"/>
                  <a:pt x="42" y="228"/>
                  <a:pt x="42" y="228"/>
                </a:cubicBezTo>
                <a:lnTo>
                  <a:pt x="42" y="207"/>
                </a:lnTo>
                <a:close/>
                <a:moveTo>
                  <a:pt x="42" y="267"/>
                </a:moveTo>
                <a:cubicBezTo>
                  <a:pt x="90" y="269"/>
                  <a:pt x="90" y="269"/>
                  <a:pt x="90" y="269"/>
                </a:cubicBezTo>
                <a:cubicBezTo>
                  <a:pt x="89" y="271"/>
                  <a:pt x="89" y="273"/>
                  <a:pt x="89" y="274"/>
                </a:cubicBezTo>
                <a:cubicBezTo>
                  <a:pt x="89" y="277"/>
                  <a:pt x="90" y="280"/>
                  <a:pt x="90" y="282"/>
                </a:cubicBezTo>
                <a:cubicBezTo>
                  <a:pt x="42" y="285"/>
                  <a:pt x="42" y="285"/>
                  <a:pt x="42" y="285"/>
                </a:cubicBezTo>
                <a:lnTo>
                  <a:pt x="42" y="267"/>
                </a:lnTo>
                <a:close/>
                <a:moveTo>
                  <a:pt x="407" y="508"/>
                </a:moveTo>
                <a:cubicBezTo>
                  <a:pt x="359" y="508"/>
                  <a:pt x="359" y="508"/>
                  <a:pt x="359" y="508"/>
                </a:cubicBezTo>
                <a:cubicBezTo>
                  <a:pt x="352" y="502"/>
                  <a:pt x="346" y="499"/>
                  <a:pt x="334" y="499"/>
                </a:cubicBezTo>
                <a:cubicBezTo>
                  <a:pt x="322" y="499"/>
                  <a:pt x="315" y="502"/>
                  <a:pt x="309" y="508"/>
                </a:cubicBezTo>
                <a:cubicBezTo>
                  <a:pt x="206" y="508"/>
                  <a:pt x="206" y="508"/>
                  <a:pt x="206" y="508"/>
                </a:cubicBezTo>
                <a:cubicBezTo>
                  <a:pt x="199" y="502"/>
                  <a:pt x="192" y="499"/>
                  <a:pt x="180" y="499"/>
                </a:cubicBezTo>
                <a:cubicBezTo>
                  <a:pt x="169" y="499"/>
                  <a:pt x="162" y="502"/>
                  <a:pt x="155" y="508"/>
                </a:cubicBezTo>
                <a:cubicBezTo>
                  <a:pt x="52" y="508"/>
                  <a:pt x="52" y="508"/>
                  <a:pt x="52" y="508"/>
                </a:cubicBezTo>
                <a:cubicBezTo>
                  <a:pt x="49" y="505"/>
                  <a:pt x="46" y="503"/>
                  <a:pt x="42" y="501"/>
                </a:cubicBezTo>
                <a:cubicBezTo>
                  <a:pt x="42" y="475"/>
                  <a:pt x="42" y="475"/>
                  <a:pt x="42" y="475"/>
                </a:cubicBezTo>
                <a:cubicBezTo>
                  <a:pt x="56" y="478"/>
                  <a:pt x="66" y="485"/>
                  <a:pt x="73" y="492"/>
                </a:cubicBezTo>
                <a:cubicBezTo>
                  <a:pt x="83" y="499"/>
                  <a:pt x="89" y="504"/>
                  <a:pt x="104" y="504"/>
                </a:cubicBezTo>
                <a:cubicBezTo>
                  <a:pt x="118" y="504"/>
                  <a:pt x="125" y="499"/>
                  <a:pt x="134" y="492"/>
                </a:cubicBezTo>
                <a:cubicBezTo>
                  <a:pt x="144" y="483"/>
                  <a:pt x="157" y="473"/>
                  <a:pt x="180" y="473"/>
                </a:cubicBezTo>
                <a:cubicBezTo>
                  <a:pt x="204" y="473"/>
                  <a:pt x="217" y="483"/>
                  <a:pt x="227" y="492"/>
                </a:cubicBezTo>
                <a:cubicBezTo>
                  <a:pt x="236" y="499"/>
                  <a:pt x="243" y="504"/>
                  <a:pt x="257" y="504"/>
                </a:cubicBezTo>
                <a:cubicBezTo>
                  <a:pt x="272" y="504"/>
                  <a:pt x="278" y="499"/>
                  <a:pt x="288" y="492"/>
                </a:cubicBezTo>
                <a:cubicBezTo>
                  <a:pt x="298" y="483"/>
                  <a:pt x="310" y="473"/>
                  <a:pt x="334" y="473"/>
                </a:cubicBezTo>
                <a:cubicBezTo>
                  <a:pt x="358" y="473"/>
                  <a:pt x="370" y="483"/>
                  <a:pt x="380" y="492"/>
                </a:cubicBezTo>
                <a:cubicBezTo>
                  <a:pt x="389" y="498"/>
                  <a:pt x="395" y="503"/>
                  <a:pt x="407" y="504"/>
                </a:cubicBezTo>
                <a:lnTo>
                  <a:pt x="407" y="508"/>
                </a:lnTo>
                <a:close/>
                <a:moveTo>
                  <a:pt x="407" y="457"/>
                </a:moveTo>
                <a:cubicBezTo>
                  <a:pt x="407" y="457"/>
                  <a:pt x="407" y="457"/>
                  <a:pt x="407" y="457"/>
                </a:cubicBezTo>
                <a:cubicBezTo>
                  <a:pt x="383" y="457"/>
                  <a:pt x="370" y="446"/>
                  <a:pt x="360" y="438"/>
                </a:cubicBezTo>
                <a:cubicBezTo>
                  <a:pt x="351" y="431"/>
                  <a:pt x="345" y="425"/>
                  <a:pt x="330" y="425"/>
                </a:cubicBezTo>
                <a:cubicBezTo>
                  <a:pt x="315" y="425"/>
                  <a:pt x="309" y="431"/>
                  <a:pt x="300" y="438"/>
                </a:cubicBezTo>
                <a:cubicBezTo>
                  <a:pt x="290" y="446"/>
                  <a:pt x="277" y="457"/>
                  <a:pt x="253" y="457"/>
                </a:cubicBezTo>
                <a:cubicBezTo>
                  <a:pt x="229" y="457"/>
                  <a:pt x="217" y="446"/>
                  <a:pt x="207" y="438"/>
                </a:cubicBezTo>
                <a:cubicBezTo>
                  <a:pt x="198" y="431"/>
                  <a:pt x="191" y="425"/>
                  <a:pt x="176" y="425"/>
                </a:cubicBezTo>
                <a:cubicBezTo>
                  <a:pt x="162" y="425"/>
                  <a:pt x="155" y="431"/>
                  <a:pt x="146" y="438"/>
                </a:cubicBezTo>
                <a:cubicBezTo>
                  <a:pt x="136" y="446"/>
                  <a:pt x="123" y="457"/>
                  <a:pt x="100" y="457"/>
                </a:cubicBezTo>
                <a:cubicBezTo>
                  <a:pt x="76" y="457"/>
                  <a:pt x="63" y="446"/>
                  <a:pt x="53" y="438"/>
                </a:cubicBezTo>
                <a:cubicBezTo>
                  <a:pt x="49" y="435"/>
                  <a:pt x="46" y="432"/>
                  <a:pt x="42" y="430"/>
                </a:cubicBezTo>
                <a:cubicBezTo>
                  <a:pt x="42" y="402"/>
                  <a:pt x="42" y="402"/>
                  <a:pt x="42" y="402"/>
                </a:cubicBezTo>
                <a:cubicBezTo>
                  <a:pt x="54" y="406"/>
                  <a:pt x="62" y="413"/>
                  <a:pt x="69" y="418"/>
                </a:cubicBezTo>
                <a:cubicBezTo>
                  <a:pt x="79" y="426"/>
                  <a:pt x="85" y="431"/>
                  <a:pt x="100" y="431"/>
                </a:cubicBezTo>
                <a:cubicBezTo>
                  <a:pt x="114" y="431"/>
                  <a:pt x="121" y="426"/>
                  <a:pt x="130" y="418"/>
                </a:cubicBezTo>
                <a:cubicBezTo>
                  <a:pt x="140" y="410"/>
                  <a:pt x="153" y="400"/>
                  <a:pt x="176" y="400"/>
                </a:cubicBezTo>
                <a:cubicBezTo>
                  <a:pt x="200" y="400"/>
                  <a:pt x="213" y="410"/>
                  <a:pt x="223" y="418"/>
                </a:cubicBezTo>
                <a:cubicBezTo>
                  <a:pt x="232" y="426"/>
                  <a:pt x="239" y="431"/>
                  <a:pt x="253" y="431"/>
                </a:cubicBezTo>
                <a:cubicBezTo>
                  <a:pt x="268" y="431"/>
                  <a:pt x="274" y="426"/>
                  <a:pt x="284" y="418"/>
                </a:cubicBezTo>
                <a:cubicBezTo>
                  <a:pt x="294" y="410"/>
                  <a:pt x="306" y="400"/>
                  <a:pt x="330" y="400"/>
                </a:cubicBezTo>
                <a:cubicBezTo>
                  <a:pt x="354" y="400"/>
                  <a:pt x="366" y="410"/>
                  <a:pt x="376" y="418"/>
                </a:cubicBezTo>
                <a:cubicBezTo>
                  <a:pt x="385" y="426"/>
                  <a:pt x="392" y="431"/>
                  <a:pt x="407" y="431"/>
                </a:cubicBezTo>
                <a:cubicBezTo>
                  <a:pt x="407" y="431"/>
                  <a:pt x="407" y="431"/>
                  <a:pt x="407" y="431"/>
                </a:cubicBezTo>
                <a:lnTo>
                  <a:pt x="407" y="457"/>
                </a:lnTo>
                <a:close/>
                <a:moveTo>
                  <a:pt x="407" y="386"/>
                </a:moveTo>
                <a:cubicBezTo>
                  <a:pt x="407" y="386"/>
                  <a:pt x="407" y="386"/>
                  <a:pt x="407" y="386"/>
                </a:cubicBezTo>
                <a:cubicBezTo>
                  <a:pt x="383" y="386"/>
                  <a:pt x="370" y="376"/>
                  <a:pt x="360" y="368"/>
                </a:cubicBezTo>
                <a:cubicBezTo>
                  <a:pt x="351" y="361"/>
                  <a:pt x="345" y="355"/>
                  <a:pt x="330" y="355"/>
                </a:cubicBezTo>
                <a:cubicBezTo>
                  <a:pt x="315" y="355"/>
                  <a:pt x="309" y="361"/>
                  <a:pt x="300" y="368"/>
                </a:cubicBezTo>
                <a:cubicBezTo>
                  <a:pt x="290" y="376"/>
                  <a:pt x="277" y="386"/>
                  <a:pt x="253" y="386"/>
                </a:cubicBezTo>
                <a:cubicBezTo>
                  <a:pt x="229" y="386"/>
                  <a:pt x="217" y="376"/>
                  <a:pt x="207" y="368"/>
                </a:cubicBezTo>
                <a:cubicBezTo>
                  <a:pt x="198" y="361"/>
                  <a:pt x="191" y="355"/>
                  <a:pt x="176" y="355"/>
                </a:cubicBezTo>
                <a:cubicBezTo>
                  <a:pt x="162" y="355"/>
                  <a:pt x="155" y="361"/>
                  <a:pt x="146" y="368"/>
                </a:cubicBezTo>
                <a:cubicBezTo>
                  <a:pt x="136" y="376"/>
                  <a:pt x="123" y="386"/>
                  <a:pt x="100" y="386"/>
                </a:cubicBezTo>
                <a:cubicBezTo>
                  <a:pt x="76" y="386"/>
                  <a:pt x="63" y="376"/>
                  <a:pt x="53" y="368"/>
                </a:cubicBezTo>
                <a:cubicBezTo>
                  <a:pt x="49" y="365"/>
                  <a:pt x="46" y="362"/>
                  <a:pt x="42" y="360"/>
                </a:cubicBezTo>
                <a:cubicBezTo>
                  <a:pt x="42" y="332"/>
                  <a:pt x="42" y="332"/>
                  <a:pt x="42" y="332"/>
                </a:cubicBezTo>
                <a:cubicBezTo>
                  <a:pt x="54" y="336"/>
                  <a:pt x="62" y="342"/>
                  <a:pt x="69" y="348"/>
                </a:cubicBezTo>
                <a:cubicBezTo>
                  <a:pt x="79" y="355"/>
                  <a:pt x="85" y="361"/>
                  <a:pt x="100" y="361"/>
                </a:cubicBezTo>
                <a:cubicBezTo>
                  <a:pt x="114" y="361"/>
                  <a:pt x="121" y="355"/>
                  <a:pt x="130" y="348"/>
                </a:cubicBezTo>
                <a:cubicBezTo>
                  <a:pt x="140" y="340"/>
                  <a:pt x="153" y="330"/>
                  <a:pt x="176" y="330"/>
                </a:cubicBezTo>
                <a:cubicBezTo>
                  <a:pt x="200" y="330"/>
                  <a:pt x="213" y="340"/>
                  <a:pt x="223" y="348"/>
                </a:cubicBezTo>
                <a:cubicBezTo>
                  <a:pt x="232" y="355"/>
                  <a:pt x="239" y="361"/>
                  <a:pt x="253" y="361"/>
                </a:cubicBezTo>
                <a:cubicBezTo>
                  <a:pt x="268" y="361"/>
                  <a:pt x="274" y="355"/>
                  <a:pt x="284" y="348"/>
                </a:cubicBezTo>
                <a:cubicBezTo>
                  <a:pt x="294" y="340"/>
                  <a:pt x="306" y="330"/>
                  <a:pt x="330" y="330"/>
                </a:cubicBezTo>
                <a:cubicBezTo>
                  <a:pt x="354" y="330"/>
                  <a:pt x="366" y="340"/>
                  <a:pt x="376" y="348"/>
                </a:cubicBezTo>
                <a:cubicBezTo>
                  <a:pt x="385" y="355"/>
                  <a:pt x="392" y="361"/>
                  <a:pt x="407" y="361"/>
                </a:cubicBezTo>
                <a:cubicBezTo>
                  <a:pt x="407" y="361"/>
                  <a:pt x="407" y="361"/>
                  <a:pt x="407" y="361"/>
                </a:cubicBezTo>
                <a:lnTo>
                  <a:pt x="407" y="386"/>
                </a:lnTo>
                <a:close/>
                <a:moveTo>
                  <a:pt x="407" y="281"/>
                </a:moveTo>
                <a:cubicBezTo>
                  <a:pt x="359" y="279"/>
                  <a:pt x="359" y="279"/>
                  <a:pt x="359" y="279"/>
                </a:cubicBezTo>
                <a:cubicBezTo>
                  <a:pt x="359" y="277"/>
                  <a:pt x="359" y="276"/>
                  <a:pt x="359" y="274"/>
                </a:cubicBezTo>
                <a:cubicBezTo>
                  <a:pt x="359" y="271"/>
                  <a:pt x="359" y="269"/>
                  <a:pt x="359" y="266"/>
                </a:cubicBezTo>
                <a:cubicBezTo>
                  <a:pt x="407" y="263"/>
                  <a:pt x="407" y="263"/>
                  <a:pt x="407" y="263"/>
                </a:cubicBezTo>
                <a:lnTo>
                  <a:pt x="407" y="281"/>
                </a:lnTo>
                <a:close/>
                <a:moveTo>
                  <a:pt x="407" y="222"/>
                </a:moveTo>
                <a:cubicBezTo>
                  <a:pt x="354" y="237"/>
                  <a:pt x="354" y="237"/>
                  <a:pt x="354" y="237"/>
                </a:cubicBezTo>
                <a:cubicBezTo>
                  <a:pt x="353" y="233"/>
                  <a:pt x="351" y="229"/>
                  <a:pt x="350" y="225"/>
                </a:cubicBezTo>
                <a:cubicBezTo>
                  <a:pt x="407" y="202"/>
                  <a:pt x="407" y="202"/>
                  <a:pt x="407" y="202"/>
                </a:cubicBezTo>
                <a:lnTo>
                  <a:pt x="407" y="222"/>
                </a:lnTo>
                <a:close/>
                <a:moveTo>
                  <a:pt x="407" y="152"/>
                </a:moveTo>
                <a:cubicBezTo>
                  <a:pt x="336" y="199"/>
                  <a:pt x="336" y="199"/>
                  <a:pt x="336" y="199"/>
                </a:cubicBezTo>
                <a:cubicBezTo>
                  <a:pt x="334" y="195"/>
                  <a:pt x="331" y="192"/>
                  <a:pt x="328" y="188"/>
                </a:cubicBezTo>
                <a:cubicBezTo>
                  <a:pt x="407" y="124"/>
                  <a:pt x="407" y="124"/>
                  <a:pt x="407" y="124"/>
                </a:cubicBezTo>
                <a:lnTo>
                  <a:pt x="407" y="152"/>
                </a:lnTo>
                <a:close/>
                <a:moveTo>
                  <a:pt x="495" y="211"/>
                </a:moveTo>
                <a:cubicBezTo>
                  <a:pt x="521" y="211"/>
                  <a:pt x="521" y="211"/>
                  <a:pt x="521" y="211"/>
                </a:cubicBezTo>
                <a:cubicBezTo>
                  <a:pt x="570" y="292"/>
                  <a:pt x="570" y="292"/>
                  <a:pt x="570" y="292"/>
                </a:cubicBezTo>
                <a:cubicBezTo>
                  <a:pt x="570" y="211"/>
                  <a:pt x="570" y="211"/>
                  <a:pt x="570" y="211"/>
                </a:cubicBezTo>
                <a:cubicBezTo>
                  <a:pt x="595" y="211"/>
                  <a:pt x="595" y="211"/>
                  <a:pt x="595" y="211"/>
                </a:cubicBezTo>
                <a:cubicBezTo>
                  <a:pt x="595" y="334"/>
                  <a:pt x="595" y="334"/>
                  <a:pt x="595" y="334"/>
                </a:cubicBezTo>
                <a:cubicBezTo>
                  <a:pt x="570" y="334"/>
                  <a:pt x="570" y="334"/>
                  <a:pt x="570" y="334"/>
                </a:cubicBezTo>
                <a:cubicBezTo>
                  <a:pt x="521" y="253"/>
                  <a:pt x="521" y="253"/>
                  <a:pt x="521" y="253"/>
                </a:cubicBezTo>
                <a:cubicBezTo>
                  <a:pt x="521" y="334"/>
                  <a:pt x="521" y="334"/>
                  <a:pt x="521" y="334"/>
                </a:cubicBezTo>
                <a:cubicBezTo>
                  <a:pt x="495" y="334"/>
                  <a:pt x="495" y="334"/>
                  <a:pt x="495" y="334"/>
                </a:cubicBezTo>
                <a:lnTo>
                  <a:pt x="495" y="211"/>
                </a:lnTo>
                <a:close/>
                <a:moveTo>
                  <a:pt x="618" y="506"/>
                </a:moveTo>
                <a:cubicBezTo>
                  <a:pt x="608" y="506"/>
                  <a:pt x="608" y="506"/>
                  <a:pt x="608" y="506"/>
                </a:cubicBezTo>
                <a:cubicBezTo>
                  <a:pt x="608" y="453"/>
                  <a:pt x="608" y="453"/>
                  <a:pt x="608" y="453"/>
                </a:cubicBezTo>
                <a:cubicBezTo>
                  <a:pt x="609" y="398"/>
                  <a:pt x="609" y="398"/>
                  <a:pt x="609" y="398"/>
                </a:cubicBezTo>
                <a:cubicBezTo>
                  <a:pt x="563" y="506"/>
                  <a:pt x="563" y="506"/>
                  <a:pt x="563" y="506"/>
                </a:cubicBezTo>
                <a:cubicBezTo>
                  <a:pt x="555" y="506"/>
                  <a:pt x="555" y="506"/>
                  <a:pt x="555" y="506"/>
                </a:cubicBezTo>
                <a:cubicBezTo>
                  <a:pt x="510" y="398"/>
                  <a:pt x="510" y="398"/>
                  <a:pt x="510" y="398"/>
                </a:cubicBezTo>
                <a:cubicBezTo>
                  <a:pt x="510" y="452"/>
                  <a:pt x="510" y="452"/>
                  <a:pt x="510" y="452"/>
                </a:cubicBezTo>
                <a:cubicBezTo>
                  <a:pt x="510" y="506"/>
                  <a:pt x="510" y="506"/>
                  <a:pt x="510" y="506"/>
                </a:cubicBezTo>
                <a:cubicBezTo>
                  <a:pt x="500" y="506"/>
                  <a:pt x="500" y="506"/>
                  <a:pt x="500" y="506"/>
                </a:cubicBezTo>
                <a:cubicBezTo>
                  <a:pt x="500" y="384"/>
                  <a:pt x="500" y="384"/>
                  <a:pt x="500" y="384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59" y="492"/>
                  <a:pt x="559" y="492"/>
                  <a:pt x="559" y="492"/>
                </a:cubicBezTo>
                <a:cubicBezTo>
                  <a:pt x="604" y="384"/>
                  <a:pt x="604" y="384"/>
                  <a:pt x="604" y="384"/>
                </a:cubicBezTo>
                <a:cubicBezTo>
                  <a:pt x="618" y="384"/>
                  <a:pt x="618" y="384"/>
                  <a:pt x="618" y="384"/>
                </a:cubicBezTo>
                <a:lnTo>
                  <a:pt x="618" y="506"/>
                </a:lnTo>
                <a:close/>
                <a:moveTo>
                  <a:pt x="720" y="506"/>
                </a:moveTo>
                <a:cubicBezTo>
                  <a:pt x="649" y="506"/>
                  <a:pt x="649" y="506"/>
                  <a:pt x="649" y="506"/>
                </a:cubicBezTo>
                <a:cubicBezTo>
                  <a:pt x="649" y="384"/>
                  <a:pt x="649" y="384"/>
                  <a:pt x="649" y="384"/>
                </a:cubicBezTo>
                <a:cubicBezTo>
                  <a:pt x="660" y="384"/>
                  <a:pt x="660" y="384"/>
                  <a:pt x="660" y="384"/>
                </a:cubicBezTo>
                <a:cubicBezTo>
                  <a:pt x="660" y="497"/>
                  <a:pt x="660" y="497"/>
                  <a:pt x="660" y="497"/>
                </a:cubicBezTo>
                <a:cubicBezTo>
                  <a:pt x="720" y="497"/>
                  <a:pt x="720" y="497"/>
                  <a:pt x="720" y="497"/>
                </a:cubicBezTo>
                <a:lnTo>
                  <a:pt x="720" y="506"/>
                </a:lnTo>
                <a:close/>
                <a:moveTo>
                  <a:pt x="823" y="491"/>
                </a:moveTo>
                <a:cubicBezTo>
                  <a:pt x="819" y="497"/>
                  <a:pt x="814" y="501"/>
                  <a:pt x="806" y="503"/>
                </a:cubicBezTo>
                <a:cubicBezTo>
                  <a:pt x="798" y="506"/>
                  <a:pt x="790" y="508"/>
                  <a:pt x="780" y="508"/>
                </a:cubicBezTo>
                <a:cubicBezTo>
                  <a:pt x="771" y="508"/>
                  <a:pt x="762" y="505"/>
                  <a:pt x="755" y="501"/>
                </a:cubicBezTo>
                <a:cubicBezTo>
                  <a:pt x="747" y="496"/>
                  <a:pt x="741" y="490"/>
                  <a:pt x="737" y="481"/>
                </a:cubicBezTo>
                <a:cubicBezTo>
                  <a:pt x="733" y="473"/>
                  <a:pt x="731" y="463"/>
                  <a:pt x="731" y="452"/>
                </a:cubicBezTo>
                <a:cubicBezTo>
                  <a:pt x="731" y="437"/>
                  <a:pt x="731" y="437"/>
                  <a:pt x="731" y="437"/>
                </a:cubicBezTo>
                <a:cubicBezTo>
                  <a:pt x="731" y="420"/>
                  <a:pt x="735" y="406"/>
                  <a:pt x="744" y="397"/>
                </a:cubicBezTo>
                <a:cubicBezTo>
                  <a:pt x="753" y="387"/>
                  <a:pt x="764" y="382"/>
                  <a:pt x="779" y="382"/>
                </a:cubicBezTo>
                <a:cubicBezTo>
                  <a:pt x="791" y="382"/>
                  <a:pt x="801" y="385"/>
                  <a:pt x="809" y="391"/>
                </a:cubicBezTo>
                <a:cubicBezTo>
                  <a:pt x="817" y="398"/>
                  <a:pt x="821" y="407"/>
                  <a:pt x="823" y="418"/>
                </a:cubicBezTo>
                <a:cubicBezTo>
                  <a:pt x="812" y="418"/>
                  <a:pt x="812" y="418"/>
                  <a:pt x="812" y="418"/>
                </a:cubicBezTo>
                <a:cubicBezTo>
                  <a:pt x="811" y="409"/>
                  <a:pt x="807" y="402"/>
                  <a:pt x="801" y="398"/>
                </a:cubicBezTo>
                <a:cubicBezTo>
                  <a:pt x="796" y="393"/>
                  <a:pt x="788" y="391"/>
                  <a:pt x="779" y="391"/>
                </a:cubicBezTo>
                <a:cubicBezTo>
                  <a:pt x="767" y="391"/>
                  <a:pt x="758" y="395"/>
                  <a:pt x="751" y="403"/>
                </a:cubicBezTo>
                <a:cubicBezTo>
                  <a:pt x="745" y="411"/>
                  <a:pt x="741" y="422"/>
                  <a:pt x="741" y="437"/>
                </a:cubicBezTo>
                <a:cubicBezTo>
                  <a:pt x="741" y="452"/>
                  <a:pt x="741" y="452"/>
                  <a:pt x="741" y="452"/>
                </a:cubicBezTo>
                <a:cubicBezTo>
                  <a:pt x="741" y="461"/>
                  <a:pt x="743" y="469"/>
                  <a:pt x="746" y="476"/>
                </a:cubicBezTo>
                <a:cubicBezTo>
                  <a:pt x="749" y="484"/>
                  <a:pt x="754" y="489"/>
                  <a:pt x="760" y="493"/>
                </a:cubicBezTo>
                <a:cubicBezTo>
                  <a:pt x="766" y="497"/>
                  <a:pt x="773" y="499"/>
                  <a:pt x="780" y="499"/>
                </a:cubicBezTo>
                <a:cubicBezTo>
                  <a:pt x="789" y="499"/>
                  <a:pt x="797" y="498"/>
                  <a:pt x="803" y="495"/>
                </a:cubicBezTo>
                <a:cubicBezTo>
                  <a:pt x="807" y="493"/>
                  <a:pt x="810" y="491"/>
                  <a:pt x="812" y="488"/>
                </a:cubicBezTo>
                <a:cubicBezTo>
                  <a:pt x="812" y="457"/>
                  <a:pt x="812" y="457"/>
                  <a:pt x="812" y="457"/>
                </a:cubicBezTo>
                <a:cubicBezTo>
                  <a:pt x="780" y="457"/>
                  <a:pt x="780" y="457"/>
                  <a:pt x="780" y="457"/>
                </a:cubicBezTo>
                <a:cubicBezTo>
                  <a:pt x="780" y="448"/>
                  <a:pt x="780" y="448"/>
                  <a:pt x="780" y="448"/>
                </a:cubicBezTo>
                <a:cubicBezTo>
                  <a:pt x="823" y="448"/>
                  <a:pt x="823" y="448"/>
                  <a:pt x="823" y="448"/>
                </a:cubicBezTo>
                <a:lnTo>
                  <a:pt x="823" y="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7" name="Grupo 6"/>
          <p:cNvGrpSpPr/>
          <p:nvPr/>
        </p:nvGrpSpPr>
        <p:grpSpPr>
          <a:xfrm>
            <a:off x="269819" y="3989381"/>
            <a:ext cx="8760952" cy="1154119"/>
            <a:chOff x="269819" y="3989381"/>
            <a:chExt cx="8760952" cy="1154119"/>
          </a:xfrm>
        </p:grpSpPr>
        <p:pic>
          <p:nvPicPr>
            <p:cNvPr id="8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19" y="4286112"/>
              <a:ext cx="3121773" cy="857388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926" y="4028916"/>
              <a:ext cx="1445000" cy="481667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3081" y="4533330"/>
              <a:ext cx="1277690" cy="44294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681" y="3989381"/>
              <a:ext cx="1529274" cy="72542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89" y="4656103"/>
              <a:ext cx="1237693" cy="43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6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346D2-B305-024D-95B4-633ED656A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386" y="1193217"/>
            <a:ext cx="3278059" cy="2650982"/>
          </a:xfrm>
        </p:spPr>
        <p:txBody>
          <a:bodyPr/>
          <a:lstStyle/>
          <a:p>
            <a:r>
              <a:rPr lang="es-ES" sz="1800" dirty="0"/>
              <a:t>Más opciones de navegación.</a:t>
            </a:r>
          </a:p>
          <a:p>
            <a:r>
              <a:rPr lang="es-ES" sz="1800" dirty="0"/>
              <a:t>Gradientes.</a:t>
            </a:r>
          </a:p>
          <a:p>
            <a:r>
              <a:rPr lang="es-ES" sz="1800" dirty="0"/>
              <a:t>Animaciones dinámicas.</a:t>
            </a:r>
          </a:p>
          <a:p>
            <a:r>
              <a:rPr lang="es-ES" sz="1800" dirty="0"/>
              <a:t>Mayor uso de gestos (</a:t>
            </a:r>
            <a:r>
              <a:rPr lang="es-ES" sz="1800" dirty="0" err="1"/>
              <a:t>Swipe</a:t>
            </a:r>
            <a:r>
              <a:rPr lang="es-ES" sz="1800" dirty="0"/>
              <a:t> lo más usado).</a:t>
            </a:r>
          </a:p>
          <a:p>
            <a:r>
              <a:rPr lang="es-ES" sz="1800" dirty="0"/>
              <a:t>Flat </a:t>
            </a:r>
            <a:r>
              <a:rPr lang="es-ES" sz="1800" dirty="0" err="1"/>
              <a:t>style</a:t>
            </a:r>
            <a:r>
              <a:rPr lang="es-ES" sz="1800" dirty="0"/>
              <a:t>, </a:t>
            </a:r>
            <a:r>
              <a:rPr lang="es-ES" sz="1800" dirty="0" err="1"/>
              <a:t>Dark</a:t>
            </a:r>
            <a:r>
              <a:rPr lang="es-ES" sz="1800" dirty="0"/>
              <a:t> </a:t>
            </a:r>
            <a:r>
              <a:rPr lang="es-ES" sz="1800" dirty="0" err="1"/>
              <a:t>mode</a:t>
            </a:r>
            <a:r>
              <a:rPr lang="es-ES" sz="1800" dirty="0"/>
              <a:t>.</a:t>
            </a:r>
          </a:p>
          <a:p>
            <a:r>
              <a:rPr lang="es-ES" sz="1800" dirty="0"/>
              <a:t>Mayor uso de ilustraciones.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58C79-3D32-8F4B-B612-F0D0E873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Tendencias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diseño</a:t>
            </a:r>
            <a:r>
              <a:rPr lang="en-US" dirty="0"/>
              <a:t> de Apps </a:t>
            </a:r>
            <a:r>
              <a:rPr lang="en-US" dirty="0" err="1"/>
              <a:t>móviles</a:t>
            </a:r>
            <a:endParaRPr lang="en-US" dirty="0"/>
          </a:p>
        </p:txBody>
      </p:sp>
      <p:pic>
        <p:nvPicPr>
          <p:cNvPr id="6" name="shoes_app_iphone_color_bg">
            <a:hlinkClick r:id="" action="ppaction://media"/>
            <a:extLst>
              <a:ext uri="{FF2B5EF4-FFF2-40B4-BE49-F238E27FC236}">
                <a16:creationId xmlns:a16="http://schemas.microsoft.com/office/drawing/2014/main" id="{9A2BC665-A892-4C34-A983-53DE5A584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5508" y="1193217"/>
            <a:ext cx="5068303" cy="380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327657" y="744575"/>
            <a:ext cx="8520600" cy="2052600"/>
          </a:xfrm>
        </p:spPr>
        <p:txBody>
          <a:bodyPr/>
          <a:lstStyle/>
          <a:p>
            <a:r>
              <a:rPr lang="es-ES" sz="3971" dirty="0">
                <a:solidFill>
                  <a:schemeClr val="bg1"/>
                </a:solidFill>
              </a:rPr>
              <a:t>Tendencias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1" y="2797176"/>
            <a:ext cx="9070778" cy="446302"/>
          </a:xfrm>
        </p:spPr>
        <p:txBody>
          <a:bodyPr/>
          <a:lstStyle/>
          <a:p>
            <a:r>
              <a:rPr lang="es-ES" sz="2000" dirty="0">
                <a:solidFill>
                  <a:schemeClr val="bg1"/>
                </a:solidFill>
              </a:rPr>
              <a:t>La búsqueda de la inspiración</a:t>
            </a:r>
          </a:p>
        </p:txBody>
      </p:sp>
    </p:spTree>
    <p:extLst>
      <p:ext uri="{BB962C8B-B14F-4D97-AF65-F5344CB8AC3E}">
        <p14:creationId xmlns:p14="http://schemas.microsoft.com/office/powerpoint/2010/main" val="419583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3581174" cy="3222934"/>
          </a:xfrm>
        </p:spPr>
        <p:txBody>
          <a:bodyPr/>
          <a:lstStyle/>
          <a:p>
            <a:r>
              <a:rPr lang="es-ES" sz="1800" dirty="0"/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/>
              <a:t>Páginas donde poder buscar diseños creados por diseñadores. Ejemplo: </a:t>
            </a:r>
            <a:r>
              <a:rPr lang="es-ES" sz="1800" dirty="0" err="1">
                <a:hlinkClick r:id="rId2"/>
              </a:rPr>
              <a:t>Dribbble</a:t>
            </a:r>
            <a:r>
              <a:rPr lang="es-ES" sz="1800" dirty="0"/>
              <a:t>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800" dirty="0"/>
              <a:t>Combinar bien colores es importante.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hlinkClick r:id="rId3"/>
              </a:rPr>
              <a:t>Adobe Color</a:t>
            </a:r>
            <a:r>
              <a:rPr lang="es-ES" sz="1350" dirty="0"/>
              <a:t>: Crear colores complementarios, compuestos, etc.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>
                <a:hlinkClick r:id="rId4"/>
              </a:rPr>
              <a:t>Material Design </a:t>
            </a:r>
            <a:r>
              <a:rPr lang="es-ES" sz="1350" dirty="0" err="1">
                <a:hlinkClick r:id="rId4"/>
              </a:rPr>
              <a:t>Palette</a:t>
            </a:r>
            <a:r>
              <a:rPr lang="es-ES" sz="1350" dirty="0"/>
              <a:t>: Crear paletas usando Material Design.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350" dirty="0" err="1">
                <a:hlinkClick r:id="rId5"/>
              </a:rPr>
              <a:t>MyFonts</a:t>
            </a:r>
            <a:r>
              <a:rPr lang="es-ES" sz="1350" dirty="0"/>
              <a:t>: Buscar fuentes, detectar fuente usada en una imagen, etc.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E2E85E-DF2C-4610-A913-509AD9911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967" y="1261364"/>
            <a:ext cx="4922843" cy="2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9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BFF29-93A5-445E-B15C-E5780A68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búsqueda de la inspiración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95C39-955F-4B0B-962A-8B839E1F2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793" y="1075779"/>
            <a:ext cx="3581174" cy="3517630"/>
          </a:xfrm>
        </p:spPr>
        <p:txBody>
          <a:bodyPr/>
          <a:lstStyle/>
          <a:p>
            <a:r>
              <a:rPr lang="es-ES" sz="1800" dirty="0"/>
              <a:t>Te puede ayudar: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/>
              <a:t>Xamarin.Forms </a:t>
            </a:r>
            <a:r>
              <a:rPr lang="es-ES" sz="1650" dirty="0" err="1"/>
              <a:t>GoodLooking</a:t>
            </a:r>
            <a:r>
              <a:rPr lang="es-ES" sz="1650" dirty="0"/>
              <a:t> UI (</a:t>
            </a:r>
            <a:r>
              <a:rPr lang="es-ES" sz="1650" dirty="0">
                <a:hlinkClick r:id="rId2"/>
              </a:rPr>
              <a:t>https://github.com/jsuarezruiz/xamarin-forms-goodlooking-UI</a:t>
            </a:r>
            <a:r>
              <a:rPr lang="es-ES" sz="1650" dirty="0"/>
              <a:t>): Recopilatorio de ejemplos Open Source de Xamarin.Forms con una interfaz visualmente atractiva.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s-ES" sz="1650" dirty="0" err="1"/>
              <a:t>Awesome</a:t>
            </a:r>
            <a:r>
              <a:rPr lang="es-ES" sz="1650" dirty="0"/>
              <a:t> Xamarin.Forms (</a:t>
            </a:r>
            <a:r>
              <a:rPr lang="es-ES" sz="1650" dirty="0">
                <a:hlinkClick r:id="rId3"/>
              </a:rPr>
              <a:t>https://github.com/jsuarezruiz/awesome-xamarin-forms</a:t>
            </a:r>
            <a:r>
              <a:rPr lang="es-ES" sz="1650" dirty="0"/>
              <a:t>): Recopilatorio de </a:t>
            </a:r>
            <a:r>
              <a:rPr lang="es-ES" sz="1650" dirty="0" err="1"/>
              <a:t>plugins</a:t>
            </a:r>
            <a:r>
              <a:rPr lang="es-ES" sz="1650" dirty="0"/>
              <a:t>, controles, </a:t>
            </a:r>
            <a:r>
              <a:rPr lang="es-ES" sz="1650" dirty="0" err="1"/>
              <a:t>helpers</a:t>
            </a:r>
            <a:r>
              <a:rPr lang="es-ES" sz="1650" dirty="0"/>
              <a:t>, herramientas, etc. Relacionadas con Xamarin.Forms.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AA5638-954E-4F4B-BEB1-3D14E2566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67" y="891883"/>
            <a:ext cx="4921103" cy="26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9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2D2852897C05499194AA606221629A" ma:contentTypeVersion="5" ma:contentTypeDescription="Create a new document." ma:contentTypeScope="" ma:versionID="a4c3844810e0eb265316ac79b0452efd">
  <xsd:schema xmlns:xsd="http://www.w3.org/2001/XMLSchema" xmlns:xs="http://www.w3.org/2001/XMLSchema" xmlns:p="http://schemas.microsoft.com/office/2006/metadata/properties" xmlns:ns2="b7277125-5cf2-4d3c-bf01-042c83284812" targetNamespace="http://schemas.microsoft.com/office/2006/metadata/properties" ma:root="true" ma:fieldsID="6adbcfe552c47f68e1db944e45471a07" ns2:_="">
    <xsd:import namespace="b7277125-5cf2-4d3c-bf01-042c832848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277125-5cf2-4d3c-bf01-042c832848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D6D32-D12B-4C57-800A-6122209D6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277125-5cf2-4d3c-bf01-042c832848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BEBF05-DAC6-4782-9F06-B934D4E7D7A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11867-9740-499B-857A-DBCBCE70E7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1741</Words>
  <Application>Microsoft Office PowerPoint</Application>
  <PresentationFormat>Presentación en pantalla (16:9)</PresentationFormat>
  <Paragraphs>357</Paragraphs>
  <Slides>54</Slides>
  <Notes>25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Roboto</vt:lpstr>
      <vt:lpstr>Segoe UI</vt:lpstr>
      <vt:lpstr>Segoe UI </vt:lpstr>
      <vt:lpstr>Segoe UI Light (Títulos)</vt:lpstr>
      <vt:lpstr>Wingdings</vt:lpstr>
      <vt:lpstr>Tema de Office</vt:lpstr>
      <vt:lpstr>Presentación de PowerPoint</vt:lpstr>
      <vt:lpstr>Javier Suárez Ruiz</vt:lpstr>
      <vt:lpstr>¿Qué vamos a ver?</vt:lpstr>
      <vt:lpstr>Xamarin.Forms</vt:lpstr>
      <vt:lpstr>Tendencias actuales</vt:lpstr>
      <vt:lpstr>Tendencias en diseño de Apps móviles</vt:lpstr>
      <vt:lpstr>Tendencias</vt:lpstr>
      <vt:lpstr>La búsqueda de la inspiración</vt:lpstr>
      <vt:lpstr>La búsqueda de la inspiración</vt:lpstr>
      <vt:lpstr>Recursos, fuentes y estilos</vt:lpstr>
      <vt:lpstr>Diccionario de recursos</vt:lpstr>
      <vt:lpstr>Nuevos tamaños de fuentes (a11y)</vt:lpstr>
      <vt:lpstr>DEMO</vt:lpstr>
      <vt:lpstr>Animaciones y transiciones</vt:lpstr>
      <vt:lpstr>Animaciones</vt:lpstr>
      <vt:lpstr>Animaciones</vt:lpstr>
      <vt:lpstr>Animaciones</vt:lpstr>
      <vt:lpstr>Animaciones</vt:lpstr>
      <vt:lpstr>Animaciones progresivas (ScrollView, CarouselView, etc.)</vt:lpstr>
      <vt:lpstr>DEMO</vt:lpstr>
      <vt:lpstr>Transiciones</vt:lpstr>
      <vt:lpstr>Transiciones</vt:lpstr>
      <vt:lpstr>DEMO</vt:lpstr>
      <vt:lpstr>Lottie</vt:lpstr>
      <vt:lpstr>Lottie </vt:lpstr>
      <vt:lpstr>Lottie</vt:lpstr>
      <vt:lpstr>DEMO</vt:lpstr>
      <vt:lpstr>Gradientes</vt:lpstr>
      <vt:lpstr>Gradientes </vt:lpstr>
      <vt:lpstr>Gradientes usando SkiaSharp </vt:lpstr>
      <vt:lpstr>Gradientes usando PancakeView </vt:lpstr>
      <vt:lpstr>DEMO</vt:lpstr>
      <vt:lpstr>Visual</vt:lpstr>
      <vt:lpstr>Visual</vt:lpstr>
      <vt:lpstr>Material</vt:lpstr>
      <vt:lpstr>Visual</vt:lpstr>
      <vt:lpstr>DEMO</vt:lpstr>
      <vt:lpstr>SkiaSharp</vt:lpstr>
      <vt:lpstr>SkiaSharp</vt:lpstr>
      <vt:lpstr>¿Dónde usarlo?</vt:lpstr>
      <vt:lpstr>DEMO</vt:lpstr>
      <vt:lpstr>Nuevos Controles</vt:lpstr>
      <vt:lpstr>HTML Label</vt:lpstr>
      <vt:lpstr>CarouselView</vt:lpstr>
      <vt:lpstr>RefreshView</vt:lpstr>
      <vt:lpstr>SwipeView</vt:lpstr>
      <vt:lpstr>Gifs, Storyboards, etc.</vt:lpstr>
      <vt:lpstr>Próximas novedades</vt:lpstr>
      <vt:lpstr>Librerías de terceros</vt:lpstr>
      <vt:lpstr>Librerías de terceros</vt:lpstr>
      <vt:lpstr>DEMO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Javier Suárez Ruiz</cp:lastModifiedBy>
  <cp:revision>24</cp:revision>
  <dcterms:created xsi:type="dcterms:W3CDTF">2016-12-04T16:27:21Z</dcterms:created>
  <dcterms:modified xsi:type="dcterms:W3CDTF">2019-09-27T07:24:42Z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0x010100B42D2852897C05499194AA606221629A</vt:lpwstr>
  </property>
  <property fmtid="{D5CDD505-2E9C-101B-9397-08002B2CF9AE}" pid="3" name="Order">
    <vt:r8>39000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